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10" r:id="rId2"/>
    <p:sldId id="401" r:id="rId3"/>
    <p:sldId id="402" r:id="rId4"/>
    <p:sldId id="331" r:id="rId5"/>
    <p:sldId id="332" r:id="rId6"/>
    <p:sldId id="390" r:id="rId7"/>
    <p:sldId id="333" r:id="rId8"/>
    <p:sldId id="392" r:id="rId9"/>
    <p:sldId id="391" r:id="rId10"/>
    <p:sldId id="393" r:id="rId11"/>
    <p:sldId id="389" r:id="rId12"/>
    <p:sldId id="394" r:id="rId13"/>
    <p:sldId id="395" r:id="rId14"/>
    <p:sldId id="312" r:id="rId15"/>
    <p:sldId id="396" r:id="rId16"/>
    <p:sldId id="404" r:id="rId17"/>
    <p:sldId id="269" r:id="rId18"/>
    <p:sldId id="263" r:id="rId19"/>
    <p:sldId id="275" r:id="rId20"/>
    <p:sldId id="276" r:id="rId21"/>
    <p:sldId id="278" r:id="rId22"/>
    <p:sldId id="337" r:id="rId23"/>
    <p:sldId id="339" r:id="rId24"/>
    <p:sldId id="340" r:id="rId25"/>
    <p:sldId id="407" r:id="rId26"/>
    <p:sldId id="341" r:id="rId27"/>
    <p:sldId id="343" r:id="rId28"/>
    <p:sldId id="345" r:id="rId29"/>
    <p:sldId id="400" r:id="rId30"/>
    <p:sldId id="350" r:id="rId31"/>
    <p:sldId id="398" r:id="rId32"/>
    <p:sldId id="346" r:id="rId33"/>
    <p:sldId id="347" r:id="rId34"/>
    <p:sldId id="348" r:id="rId35"/>
    <p:sldId id="291" r:id="rId36"/>
    <p:sldId id="292" r:id="rId37"/>
    <p:sldId id="293" r:id="rId38"/>
    <p:sldId id="405" r:id="rId39"/>
    <p:sldId id="363" r:id="rId40"/>
    <p:sldId id="304" r:id="rId41"/>
    <p:sldId id="382" r:id="rId42"/>
    <p:sldId id="384" r:id="rId43"/>
    <p:sldId id="378" r:id="rId44"/>
    <p:sldId id="387" r:id="rId45"/>
    <p:sldId id="385" r:id="rId46"/>
    <p:sldId id="381" r:id="rId47"/>
    <p:sldId id="373" r:id="rId48"/>
    <p:sldId id="307"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8DCD"/>
    <a:srgbClr val="386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14" autoAdjust="0"/>
    <p:restoredTop sz="71675" autoAdjust="0"/>
  </p:normalViewPr>
  <p:slideViewPr>
    <p:cSldViewPr>
      <p:cViewPr varScale="1">
        <p:scale>
          <a:sx n="57" d="100"/>
          <a:sy n="57" d="100"/>
        </p:scale>
        <p:origin x="-101" y="-57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2BF4332-465E-43FA-913C-3E7F4FE4A267}" type="datetimeFigureOut">
              <a:rPr lang="en-US" smtClean="0"/>
              <a:t>10/4/2013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A9143F7-DF8E-4ECF-9A4C-9432222D2B2C}" type="slidenum">
              <a:rPr lang="en-US" smtClean="0"/>
              <a:t>‹#›</a:t>
            </a:fld>
            <a:endParaRPr lang="en-US"/>
          </a:p>
        </p:txBody>
      </p:sp>
    </p:spTree>
    <p:extLst>
      <p:ext uri="{BB962C8B-B14F-4D97-AF65-F5344CB8AC3E}">
        <p14:creationId xmlns:p14="http://schemas.microsoft.com/office/powerpoint/2010/main" val="1318889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turning of the turbine</a:t>
            </a:r>
            <a:r>
              <a:rPr lang="en-US" baseline="0" dirty="0" smtClean="0"/>
              <a:t> blades produces electricity. </a:t>
            </a:r>
          </a:p>
          <a:p>
            <a:endParaRPr lang="en-US" baseline="0" dirty="0" smtClean="0"/>
          </a:p>
          <a:p>
            <a:r>
              <a:rPr lang="en-US" baseline="0" dirty="0" smtClean="0"/>
              <a:t>When thinking about wind energy – you need wind turbines AND transmission lines to bring that wind energy to communities or where ever it is going to be used.</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4</a:t>
            </a:fld>
            <a:endParaRPr lang="en-US"/>
          </a:p>
        </p:txBody>
      </p:sp>
    </p:spTree>
    <p:extLst>
      <p:ext uri="{BB962C8B-B14F-4D97-AF65-F5344CB8AC3E}">
        <p14:creationId xmlns:p14="http://schemas.microsoft.com/office/powerpoint/2010/main" val="1886623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80 meters is the hub</a:t>
            </a:r>
            <a:r>
              <a:rPr lang="en-US" baseline="0" dirty="0" smtClean="0"/>
              <a:t> height of most large-scale wind turbines used for terrestrial wind energy developments right now.</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14</a:t>
            </a:fld>
            <a:endParaRPr lang="en-US"/>
          </a:p>
        </p:txBody>
      </p:sp>
    </p:spTree>
    <p:extLst>
      <p:ext uri="{BB962C8B-B14F-4D97-AF65-F5344CB8AC3E}">
        <p14:creationId xmlns:p14="http://schemas.microsoft.com/office/powerpoint/2010/main" val="2173881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swath of wind energy potential through the middle</a:t>
            </a:r>
            <a:r>
              <a:rPr lang="en-US" baseline="0" dirty="0" smtClean="0"/>
              <a:t> of the U.S.</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15</a:t>
            </a:fld>
            <a:endParaRPr lang="en-US"/>
          </a:p>
        </p:txBody>
      </p:sp>
    </p:spTree>
    <p:extLst>
      <p:ext uri="{BB962C8B-B14F-4D97-AF65-F5344CB8AC3E}">
        <p14:creationId xmlns:p14="http://schemas.microsoft.com/office/powerpoint/2010/main" val="407672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Installed wind power capacity</a:t>
            </a:r>
            <a:r>
              <a:rPr lang="en-US" baseline="0" dirty="0" smtClean="0"/>
              <a:t> has increased from just over 2000 megawatts (MW) in 1999 to over 60,000 MW in 2012.</a:t>
            </a:r>
          </a:p>
          <a:p>
            <a:endParaRPr lang="en-US" baseline="0" dirty="0" smtClean="0"/>
          </a:p>
          <a:p>
            <a:r>
              <a:rPr lang="en-US" baseline="0" dirty="0" smtClean="0"/>
              <a:t>Click through this slide to see how wind energy development has progressed in the U.S. – country goes from lots of white with only CA in dark green to lots of dark green.</a:t>
            </a:r>
          </a:p>
          <a:p>
            <a:endParaRPr lang="en-US" baseline="0" dirty="0" smtClean="0"/>
          </a:p>
          <a:p>
            <a:r>
              <a:rPr lang="en-US" baseline="0" dirty="0" smtClean="0"/>
              <a:t>Note the legend: </a:t>
            </a:r>
          </a:p>
          <a:p>
            <a:r>
              <a:rPr lang="en-US" baseline="0" dirty="0" smtClean="0"/>
              <a:t>White= no development</a:t>
            </a:r>
          </a:p>
          <a:p>
            <a:r>
              <a:rPr lang="en-US" baseline="0" dirty="0" smtClean="0"/>
              <a:t>Lightest Green = 1-20 MW</a:t>
            </a:r>
          </a:p>
          <a:p>
            <a:r>
              <a:rPr lang="en-US" baseline="0" dirty="0" smtClean="0"/>
              <a:t>Light Lime Green = 20 – 100 MW</a:t>
            </a:r>
          </a:p>
          <a:p>
            <a:r>
              <a:rPr lang="en-US" baseline="0" dirty="0" smtClean="0"/>
              <a:t>Lime Green = 100 – 1000 MW</a:t>
            </a:r>
          </a:p>
          <a:p>
            <a:r>
              <a:rPr lang="en-US" baseline="0" dirty="0" smtClean="0"/>
              <a:t>Dark Green = 1000 – 1700 MW (1999); 1000 – 13,000 MW (2013)</a:t>
            </a:r>
          </a:p>
          <a:p>
            <a:endParaRPr lang="en-US" baseline="0" dirty="0" smtClean="0"/>
          </a:p>
          <a:p>
            <a:r>
              <a:rPr lang="en-US" baseline="0" dirty="0" smtClean="0"/>
              <a:t>The southeastern part of the U.S. still has no installed wind energy.  The hubs of wind turbines are now reaching 100 m and can reach suitable wind speeds in areas such as SE U.S. So, development will, most likely, occur in those areas soon.</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16</a:t>
            </a:fld>
            <a:endParaRPr lang="en-US"/>
          </a:p>
        </p:txBody>
      </p:sp>
    </p:spTree>
    <p:extLst>
      <p:ext uri="{BB962C8B-B14F-4D97-AF65-F5344CB8AC3E}">
        <p14:creationId xmlns:p14="http://schemas.microsoft.com/office/powerpoint/2010/main" val="4089088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plan on using</a:t>
            </a:r>
            <a:r>
              <a:rPr lang="en-US" baseline="0" dirty="0" smtClean="0"/>
              <a:t> this activity more than once, you can laminate the maps so you can re-use them.</a:t>
            </a:r>
          </a:p>
          <a:p>
            <a:endParaRPr lang="en-US" baseline="0" dirty="0" smtClean="0"/>
          </a:p>
          <a:p>
            <a:r>
              <a:rPr lang="en-US" baseline="0" dirty="0" smtClean="0"/>
              <a:t>Encourage the students to look for places with good wind energy and transmission lines.</a:t>
            </a:r>
          </a:p>
          <a:p>
            <a:endParaRPr lang="en-US" baseline="0" dirty="0" smtClean="0"/>
          </a:p>
          <a:p>
            <a:r>
              <a:rPr lang="en-US" baseline="0" dirty="0" smtClean="0"/>
              <a:t>Students also often look for areas close to communities.</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17</a:t>
            </a:fld>
            <a:endParaRPr lang="en-US"/>
          </a:p>
        </p:txBody>
      </p:sp>
    </p:spTree>
    <p:extLst>
      <p:ext uri="{BB962C8B-B14F-4D97-AF65-F5344CB8AC3E}">
        <p14:creationId xmlns:p14="http://schemas.microsoft.com/office/powerpoint/2010/main" val="97280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map to use</a:t>
            </a:r>
            <a:r>
              <a:rPr lang="en-US" baseline="0" dirty="0" smtClean="0"/>
              <a:t> because it has transmission lines and wind speeds.  Note: 6.5 m/s is on the far right of the legend. Miles per hour are also listed which may confuse students.</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18</a:t>
            </a:fld>
            <a:endParaRPr lang="en-US"/>
          </a:p>
        </p:txBody>
      </p:sp>
    </p:spTree>
    <p:extLst>
      <p:ext uri="{BB962C8B-B14F-4D97-AF65-F5344CB8AC3E}">
        <p14:creationId xmlns:p14="http://schemas.microsoft.com/office/powerpoint/2010/main" val="3871415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things the students could suggest:</a:t>
            </a:r>
          </a:p>
          <a:p>
            <a:endParaRPr lang="en-US" dirty="0" smtClean="0"/>
          </a:p>
          <a:p>
            <a:r>
              <a:rPr lang="en-US" dirty="0" smtClean="0"/>
              <a:t>Are there land owners willing to have</a:t>
            </a:r>
            <a:r>
              <a:rPr lang="en-US" baseline="0" dirty="0" smtClean="0"/>
              <a:t> wind turbines on their land?</a:t>
            </a:r>
          </a:p>
          <a:p>
            <a:endParaRPr lang="en-US" baseline="0" dirty="0" smtClean="0"/>
          </a:p>
          <a:p>
            <a:r>
              <a:rPr lang="en-US" baseline="0" dirty="0" smtClean="0"/>
              <a:t>Is there a utility that will buy the power (Do they have a power-purchase agreement)?</a:t>
            </a:r>
          </a:p>
          <a:p>
            <a:endParaRPr lang="en-US" baseline="0" dirty="0" smtClean="0"/>
          </a:p>
          <a:p>
            <a:r>
              <a:rPr lang="en-US" baseline="0" dirty="0" smtClean="0"/>
              <a:t>Do they have the permits they need?</a:t>
            </a:r>
          </a:p>
          <a:p>
            <a:endParaRPr lang="en-US" baseline="0" dirty="0" smtClean="0"/>
          </a:p>
          <a:p>
            <a:r>
              <a:rPr lang="en-US" baseline="0" dirty="0" smtClean="0"/>
              <a:t>Etc.</a:t>
            </a:r>
          </a:p>
          <a:p>
            <a:endParaRPr lang="en-US" baseline="0" dirty="0" smtClean="0"/>
          </a:p>
          <a:p>
            <a:r>
              <a:rPr lang="en-US" baseline="0" dirty="0" smtClean="0"/>
              <a:t>WILDLIFE – since that is the focus of this presentation…</a:t>
            </a:r>
          </a:p>
        </p:txBody>
      </p:sp>
      <p:sp>
        <p:nvSpPr>
          <p:cNvPr id="4" name="Slide Number Placeholder 3"/>
          <p:cNvSpPr>
            <a:spLocks noGrp="1"/>
          </p:cNvSpPr>
          <p:nvPr>
            <p:ph type="sldNum" sz="quarter" idx="10"/>
          </p:nvPr>
        </p:nvSpPr>
        <p:spPr/>
        <p:txBody>
          <a:bodyPr/>
          <a:lstStyle/>
          <a:p>
            <a:fld id="{5A9143F7-DF8E-4ECF-9A4C-9432222D2B2C}" type="slidenum">
              <a:rPr lang="en-US" smtClean="0"/>
              <a:t>20</a:t>
            </a:fld>
            <a:endParaRPr lang="en-US"/>
          </a:p>
        </p:txBody>
      </p:sp>
    </p:spTree>
    <p:extLst>
      <p:ext uri="{BB962C8B-B14F-4D97-AF65-F5344CB8AC3E}">
        <p14:creationId xmlns:p14="http://schemas.microsoft.com/office/powerpoint/2010/main" val="4228099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Federal Endangered Species Act</a:t>
            </a:r>
            <a:endParaRPr lang="en-US" sz="1200" dirty="0" smtClean="0"/>
          </a:p>
          <a:p>
            <a:pPr>
              <a:spcBef>
                <a:spcPts val="0"/>
              </a:spcBef>
            </a:pPr>
            <a:endParaRPr lang="en-US" sz="1200" dirty="0" smtClean="0"/>
          </a:p>
          <a:p>
            <a:pPr>
              <a:spcBef>
                <a:spcPts val="0"/>
              </a:spcBef>
            </a:pPr>
            <a:r>
              <a:rPr lang="en-US" sz="1200" dirty="0" smtClean="0"/>
              <a:t>Passed by Congress and effective on December 28, 1973.</a:t>
            </a:r>
          </a:p>
          <a:p>
            <a:pPr>
              <a:spcBef>
                <a:spcPts val="0"/>
              </a:spcBef>
            </a:pPr>
            <a:endParaRPr lang="en-US" sz="1200" dirty="0" smtClean="0"/>
          </a:p>
          <a:p>
            <a:pPr>
              <a:spcBef>
                <a:spcPts val="0"/>
              </a:spcBef>
            </a:pPr>
            <a:r>
              <a:rPr lang="en-US" sz="1200" dirty="0" smtClean="0"/>
              <a:t>Established due to the extinction and/or depletion of fish, wildlife, and plant species in the United States as a consequence of economic growth and development </a:t>
            </a:r>
            <a:r>
              <a:rPr lang="en-US" sz="1200" dirty="0" err="1" smtClean="0"/>
              <a:t>untempered</a:t>
            </a:r>
            <a:r>
              <a:rPr lang="en-US" sz="1200" dirty="0" smtClean="0"/>
              <a:t> by adequate concern and conservation.</a:t>
            </a:r>
          </a:p>
          <a:p>
            <a:pPr>
              <a:spcBef>
                <a:spcPts val="0"/>
              </a:spcBef>
            </a:pPr>
            <a:endParaRPr lang="en-US" sz="1200" dirty="0" smtClean="0"/>
          </a:p>
          <a:p>
            <a:pPr>
              <a:spcBef>
                <a:spcPts val="0"/>
              </a:spcBef>
            </a:pPr>
            <a:r>
              <a:rPr lang="en-US" sz="1200" dirty="0" smtClean="0"/>
              <a:t>Prohibited Acts: possess, sell, deliver, carry, transport, or ship, buy any means whatsoever, any such species listed as threatened or endangered.</a:t>
            </a:r>
          </a:p>
          <a:p>
            <a:pPr>
              <a:spcBef>
                <a:spcPts val="0"/>
              </a:spcBef>
            </a:pPr>
            <a:endParaRPr lang="en-US" sz="1200" dirty="0" smtClean="0"/>
          </a:p>
          <a:p>
            <a:pPr>
              <a:spcBef>
                <a:spcPts val="0"/>
              </a:spcBef>
            </a:pPr>
            <a:r>
              <a:rPr lang="en-US" sz="1200" dirty="0" smtClean="0"/>
              <a:t>The penalty for the unlawful </a:t>
            </a:r>
            <a:r>
              <a:rPr lang="en-US" sz="1200" b="1" dirty="0" smtClean="0"/>
              <a:t>take</a:t>
            </a:r>
            <a:r>
              <a:rPr lang="en-US" sz="1200" dirty="0" smtClean="0"/>
              <a:t> of an endangered species is a fine of up to $100,000 and/or up to 1 year in jail.</a:t>
            </a:r>
          </a:p>
          <a:p>
            <a:pPr>
              <a:spcBef>
                <a:spcPts val="0"/>
              </a:spcBef>
            </a:pPr>
            <a:endParaRPr lang="en-US" sz="1200" dirty="0" smtClean="0"/>
          </a:p>
          <a:p>
            <a:pPr>
              <a:spcBef>
                <a:spcPts val="0"/>
              </a:spcBef>
            </a:pPr>
            <a:r>
              <a:rPr lang="en-US" sz="1200" dirty="0" smtClean="0"/>
              <a:t>“</a:t>
            </a:r>
            <a:r>
              <a:rPr lang="en-US" sz="1200" b="1" dirty="0" smtClean="0"/>
              <a:t>Take</a:t>
            </a:r>
            <a:r>
              <a:rPr lang="en-US" sz="1200" dirty="0" smtClean="0"/>
              <a:t>” = harass, harm, pursue, hunt, shoot, wound, kill, trap, capture, or collect, or to attempt to do any of these. </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23</a:t>
            </a:fld>
            <a:endParaRPr lang="en-US"/>
          </a:p>
        </p:txBody>
      </p:sp>
    </p:spTree>
    <p:extLst>
      <p:ext uri="{BB962C8B-B14F-4D97-AF65-F5344CB8AC3E}">
        <p14:creationId xmlns:p14="http://schemas.microsoft.com/office/powerpoint/2010/main" val="1702203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the migratory corridor of whooping</a:t>
            </a:r>
            <a:r>
              <a:rPr lang="en-US" baseline="0" dirty="0" smtClean="0"/>
              <a:t> cranes.</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25</a:t>
            </a:fld>
            <a:endParaRPr lang="en-US"/>
          </a:p>
        </p:txBody>
      </p:sp>
    </p:spTree>
    <p:extLst>
      <p:ext uri="{BB962C8B-B14F-4D97-AF65-F5344CB8AC3E}">
        <p14:creationId xmlns:p14="http://schemas.microsoft.com/office/powerpoint/2010/main" val="253025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Nebraska Non-game and Endangered Species Conservation Act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legislature hereby declares that </a:t>
            </a:r>
            <a:r>
              <a:rPr lang="en-US" sz="1200" b="1" kern="1200" dirty="0" smtClean="0">
                <a:solidFill>
                  <a:schemeClr val="tx1"/>
                </a:solidFill>
                <a:effectLst/>
                <a:latin typeface="+mn-lt"/>
                <a:ea typeface="+mn-ea"/>
                <a:cs typeface="+mn-cs"/>
              </a:rPr>
              <a:t>nongame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threatened</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endangered</a:t>
            </a:r>
            <a:r>
              <a:rPr lang="en-US" sz="1200" kern="1200" dirty="0" smtClean="0">
                <a:solidFill>
                  <a:schemeClr val="tx1"/>
                </a:solidFill>
                <a:effectLst/>
                <a:latin typeface="+mn-lt"/>
                <a:ea typeface="+mn-ea"/>
                <a:cs typeface="+mn-cs"/>
              </a:rPr>
              <a:t> species have need of special protection and that it is in the public interest to preserve, protect, perpetuate and enhance such species of this state through preservation of a satisfactory environment and an ecological balance.” (Neb. Stat 37-804)</a:t>
            </a:r>
          </a:p>
          <a:p>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26</a:t>
            </a:fld>
            <a:endParaRPr lang="en-US"/>
          </a:p>
        </p:txBody>
      </p:sp>
    </p:spTree>
    <p:extLst>
      <p:ext uri="{BB962C8B-B14F-4D97-AF65-F5344CB8AC3E}">
        <p14:creationId xmlns:p14="http://schemas.microsoft.com/office/powerpoint/2010/main" val="2630574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Enacted in 1940, prohibits anyone, without a permit issued by the Secretary of the Interior, from "</a:t>
            </a:r>
            <a:r>
              <a:rPr lang="en-US" b="1" dirty="0" smtClean="0"/>
              <a:t>taking</a:t>
            </a:r>
            <a:r>
              <a:rPr lang="en-US" dirty="0" smtClean="0"/>
              <a:t>" bald eagles, including their parts, nests, or eggs.</a:t>
            </a:r>
          </a:p>
          <a:p>
            <a:r>
              <a:rPr lang="en-US" dirty="0" smtClean="0"/>
              <a:t>The Act defines "</a:t>
            </a:r>
            <a:r>
              <a:rPr lang="en-US" b="1" dirty="0" smtClean="0"/>
              <a:t>take</a:t>
            </a:r>
            <a:r>
              <a:rPr lang="en-US" dirty="0" smtClean="0"/>
              <a:t>" as "pursue, shoot, shoot at, poison, wound, kill, capture, trap, collect, molest or </a:t>
            </a:r>
            <a:r>
              <a:rPr lang="en-US" b="1" dirty="0" smtClean="0"/>
              <a:t>disturb</a:t>
            </a:r>
            <a:r>
              <a:rPr lang="en-US" dirty="0" smtClean="0"/>
              <a:t>.“</a:t>
            </a:r>
          </a:p>
          <a:p>
            <a:r>
              <a:rPr lang="en-US" dirty="0" smtClean="0"/>
              <a:t>“</a:t>
            </a:r>
            <a:r>
              <a:rPr lang="en-US" b="1" dirty="0" smtClean="0"/>
              <a:t>Disturb</a:t>
            </a:r>
            <a:r>
              <a:rPr lang="en-US" dirty="0" smtClean="0"/>
              <a:t>" means: “to agitate or bother a bald or golden eagle to a degree that causes, or is likely to cause, based on the best scientific information available, </a:t>
            </a:r>
            <a:r>
              <a:rPr lang="en-US" b="1" dirty="0" smtClean="0"/>
              <a:t>1)</a:t>
            </a:r>
            <a:r>
              <a:rPr lang="en-US" dirty="0" smtClean="0"/>
              <a:t> injury to an eagle, </a:t>
            </a:r>
            <a:r>
              <a:rPr lang="en-US" b="1" dirty="0" smtClean="0"/>
              <a:t>2)</a:t>
            </a:r>
            <a:r>
              <a:rPr lang="en-US" dirty="0" smtClean="0"/>
              <a:t> a decrease in its productivity, by substantially interfering with normal breeding, feeding, or sheltering behavior, or </a:t>
            </a:r>
            <a:r>
              <a:rPr lang="en-US" b="1" dirty="0" smtClean="0"/>
              <a:t>3)</a:t>
            </a:r>
            <a:r>
              <a:rPr lang="en-US" dirty="0" smtClean="0"/>
              <a:t> nest abandonment, by substantially interfering with normal breeding, feeding, or sheltering behavior." </a:t>
            </a:r>
            <a:endParaRPr lang="en-US" b="1" dirty="0" smtClean="0"/>
          </a:p>
          <a:p>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27</a:t>
            </a:fld>
            <a:endParaRPr lang="en-US"/>
          </a:p>
        </p:txBody>
      </p:sp>
    </p:spTree>
    <p:extLst>
      <p:ext uri="{BB962C8B-B14F-4D97-AF65-F5344CB8AC3E}">
        <p14:creationId xmlns:p14="http://schemas.microsoft.com/office/powerpoint/2010/main" val="350985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5</a:t>
            </a:fld>
            <a:endParaRPr lang="en-US"/>
          </a:p>
        </p:txBody>
      </p:sp>
    </p:spTree>
    <p:extLst>
      <p:ext uri="{BB962C8B-B14F-4D97-AF65-F5344CB8AC3E}">
        <p14:creationId xmlns:p14="http://schemas.microsoft.com/office/powerpoint/2010/main" val="452165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Migratory Bird Treaty Act of 1918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migratory birds or any part, nest, or egg of any such bird are fully protected by law.  </a:t>
            </a:r>
          </a:p>
          <a:p>
            <a:r>
              <a:rPr lang="en-US" sz="1200" kern="1200" dirty="0" smtClean="0">
                <a:solidFill>
                  <a:schemeClr val="tx1"/>
                </a:solidFill>
                <a:effectLst/>
                <a:latin typeface="+mn-lt"/>
                <a:ea typeface="+mn-ea"/>
                <a:cs typeface="+mn-cs"/>
              </a:rPr>
              <a:t>Prohibited actions (unless permitted by regulations) are: pursue, hunt, take, capture, kill; attempt to take, capture or kill; possess, offer for sale, sell, offer to purchase, purchase; deliver for shipment, ship, cause to be shipped, deliver for transportation, transport, cause to be transported; carry, or cause to be carried by any means whatever, receive for shipment, transportation or carriage, or export </a:t>
            </a:r>
          </a:p>
          <a:p>
            <a:r>
              <a:rPr lang="en-US" sz="1200" kern="1200" dirty="0" smtClean="0">
                <a:solidFill>
                  <a:schemeClr val="tx1"/>
                </a:solidFill>
                <a:effectLst/>
                <a:latin typeface="+mn-lt"/>
                <a:ea typeface="+mn-ea"/>
                <a:cs typeface="+mn-cs"/>
              </a:rPr>
              <a:t>Treaties or Conventions are between the United States and </a:t>
            </a:r>
            <a:r>
              <a:rPr lang="en-US" sz="1200" b="1" kern="1200" dirty="0" smtClean="0">
                <a:solidFill>
                  <a:schemeClr val="tx1"/>
                </a:solidFill>
                <a:effectLst/>
                <a:latin typeface="+mn-lt"/>
                <a:ea typeface="+mn-ea"/>
                <a:cs typeface="+mn-cs"/>
              </a:rPr>
              <a:t>Canada, Japan, Mexico, and Russia</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28</a:t>
            </a:fld>
            <a:endParaRPr lang="en-US" dirty="0"/>
          </a:p>
        </p:txBody>
      </p:sp>
    </p:spTree>
    <p:extLst>
      <p:ext uri="{BB962C8B-B14F-4D97-AF65-F5344CB8AC3E}">
        <p14:creationId xmlns:p14="http://schemas.microsoft.com/office/powerpoint/2010/main" val="2954302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map of the</a:t>
            </a:r>
            <a:r>
              <a:rPr lang="en-US" baseline="0" dirty="0" smtClean="0"/>
              <a:t> wind energy potential both on-shore and off-shore.  Note where the purple, red, and blue areas are. These are areas of really good wind energy potential.</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32</a:t>
            </a:fld>
            <a:endParaRPr lang="en-US" dirty="0"/>
          </a:p>
        </p:txBody>
      </p:sp>
    </p:spTree>
    <p:extLst>
      <p:ext uri="{BB962C8B-B14F-4D97-AF65-F5344CB8AC3E}">
        <p14:creationId xmlns:p14="http://schemas.microsoft.com/office/powerpoint/2010/main" val="246082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of the areas where</a:t>
            </a:r>
            <a:r>
              <a:rPr lang="en-US" baseline="0" dirty="0" smtClean="0"/>
              <a:t> there was really good wind energy potential are also areas that birds use to migrate north and south every year.  The birds are using that great wind to assist with their migrations.</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33</a:t>
            </a:fld>
            <a:endParaRPr lang="en-US"/>
          </a:p>
        </p:txBody>
      </p:sp>
    </p:spTree>
    <p:extLst>
      <p:ext uri="{BB962C8B-B14F-4D97-AF65-F5344CB8AC3E}">
        <p14:creationId xmlns:p14="http://schemas.microsoft.com/office/powerpoint/2010/main" val="2034813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Wind Energy and Nebraska’s Wildlife map was developed</a:t>
            </a:r>
            <a:r>
              <a:rPr lang="en-US" baseline="0" dirty="0" smtClean="0"/>
              <a:t> by looking at the habitats of 13 species that could be impacted by wind energy development.  Three bat species and nine bird species were considered.</a:t>
            </a:r>
          </a:p>
          <a:p>
            <a:endParaRPr lang="en-US" baseline="0" dirty="0" smtClean="0"/>
          </a:p>
          <a:p>
            <a:r>
              <a:rPr lang="en-US" baseline="0" dirty="0" smtClean="0"/>
              <a:t>The legend of the map shows the Relative Sensitivity of areas to wind energy development.</a:t>
            </a:r>
          </a:p>
          <a:p>
            <a:endParaRPr lang="en-US" baseline="0" dirty="0" smtClean="0"/>
          </a:p>
          <a:p>
            <a:r>
              <a:rPr lang="en-US" baseline="0" dirty="0" smtClean="0"/>
              <a:t>The areas with the lightest colors have the lowest relative sensitivity, whereas the bright pink and red have the highest sensitivity.</a:t>
            </a:r>
          </a:p>
          <a:p>
            <a:endParaRPr lang="en-US" baseline="0" dirty="0" smtClean="0"/>
          </a:p>
          <a:p>
            <a:r>
              <a:rPr lang="en-US" baseline="0" dirty="0" smtClean="0"/>
              <a:t>The bright pink and red area in the south-central part of the state are the Rainwater Basins and the Platte River – areas where </a:t>
            </a:r>
            <a:r>
              <a:rPr lang="en-US" baseline="0" dirty="0" err="1" smtClean="0"/>
              <a:t>Sandhill</a:t>
            </a:r>
            <a:r>
              <a:rPr lang="en-US" baseline="0" dirty="0" smtClean="0"/>
              <a:t> and Whooping Cranes and millions of waterfowl and shorebirds rest and feed each year.</a:t>
            </a:r>
          </a:p>
          <a:p>
            <a:endParaRPr lang="en-US" baseline="0" dirty="0" smtClean="0"/>
          </a:p>
          <a:p>
            <a:r>
              <a:rPr lang="en-US" baseline="0" dirty="0" smtClean="0"/>
              <a:t>This map gives someone a good idea of areas of the state where wind energy development may have a greater impact on wildlife and their habitats. </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35</a:t>
            </a:fld>
            <a:endParaRPr lang="en-US"/>
          </a:p>
        </p:txBody>
      </p:sp>
    </p:spTree>
    <p:extLst>
      <p:ext uri="{BB962C8B-B14F-4D97-AF65-F5344CB8AC3E}">
        <p14:creationId xmlns:p14="http://schemas.microsoft.com/office/powerpoint/2010/main" val="1184814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36</a:t>
            </a:fld>
            <a:endParaRPr lang="en-US"/>
          </a:p>
        </p:txBody>
      </p:sp>
    </p:spTree>
    <p:extLst>
      <p:ext uri="{BB962C8B-B14F-4D97-AF65-F5344CB8AC3E}">
        <p14:creationId xmlns:p14="http://schemas.microsoft.com/office/powerpoint/2010/main" val="2363142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students</a:t>
            </a:r>
            <a:r>
              <a:rPr lang="en-US" baseline="0" dirty="0" smtClean="0"/>
              <a:t> may decide to keep sites in areas with higher sensitivity because of wind speeds, access to transmission lines, or another reason.  A decision like that could and does occur in real life.</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37</a:t>
            </a:fld>
            <a:endParaRPr lang="en-US"/>
          </a:p>
        </p:txBody>
      </p:sp>
    </p:spTree>
    <p:extLst>
      <p:ext uri="{BB962C8B-B14F-4D97-AF65-F5344CB8AC3E}">
        <p14:creationId xmlns:p14="http://schemas.microsoft.com/office/powerpoint/2010/main" val="1760337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43</a:t>
            </a:fld>
            <a:endParaRPr lang="en-US"/>
          </a:p>
        </p:txBody>
      </p:sp>
    </p:spTree>
    <p:extLst>
      <p:ext uri="{BB962C8B-B14F-4D97-AF65-F5344CB8AC3E}">
        <p14:creationId xmlns:p14="http://schemas.microsoft.com/office/powerpoint/2010/main" val="1457492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of these have been shown to help reduce fatalities at wind energy facilities.</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45</a:t>
            </a:fld>
            <a:endParaRPr lang="en-US"/>
          </a:p>
        </p:txBody>
      </p:sp>
    </p:spTree>
    <p:extLst>
      <p:ext uri="{BB962C8B-B14F-4D97-AF65-F5344CB8AC3E}">
        <p14:creationId xmlns:p14="http://schemas.microsoft.com/office/powerpoint/2010/main" val="1122862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would like to have me available for questions on the day you do this activity in your class, please coordinate with me beforehand.  I can be reached at windwildlife@unl.edu.</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48</a:t>
            </a:fld>
            <a:endParaRPr lang="en-US"/>
          </a:p>
        </p:txBody>
      </p:sp>
    </p:spTree>
    <p:extLst>
      <p:ext uri="{BB962C8B-B14F-4D97-AF65-F5344CB8AC3E}">
        <p14:creationId xmlns:p14="http://schemas.microsoft.com/office/powerpoint/2010/main" val="2169939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pasted the Nebraska capitol building next to a wind turbine to show the height of the turbine. </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6</a:t>
            </a:fld>
            <a:endParaRPr lang="en-US"/>
          </a:p>
        </p:txBody>
      </p:sp>
    </p:spTree>
    <p:extLst>
      <p:ext uri="{BB962C8B-B14F-4D97-AF65-F5344CB8AC3E}">
        <p14:creationId xmlns:p14="http://schemas.microsoft.com/office/powerpoint/2010/main" val="60284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sitting on the nacelle (“little boat”),</a:t>
            </a:r>
            <a:r>
              <a:rPr lang="en-US" baseline="0" dirty="0" smtClean="0"/>
              <a:t> where the generator for the turbine is located.</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7</a:t>
            </a:fld>
            <a:endParaRPr lang="en-US"/>
          </a:p>
        </p:txBody>
      </p:sp>
    </p:spTree>
    <p:extLst>
      <p:ext uri="{BB962C8B-B14F-4D97-AF65-F5344CB8AC3E}">
        <p14:creationId xmlns:p14="http://schemas.microsoft.com/office/powerpoint/2010/main" val="1906192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8</a:t>
            </a:fld>
            <a:endParaRPr lang="en-US"/>
          </a:p>
        </p:txBody>
      </p:sp>
    </p:spTree>
    <p:extLst>
      <p:ext uri="{BB962C8B-B14F-4D97-AF65-F5344CB8AC3E}">
        <p14:creationId xmlns:p14="http://schemas.microsoft.com/office/powerpoint/2010/main" val="452165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10</a:t>
            </a:fld>
            <a:endParaRPr lang="en-US"/>
          </a:p>
        </p:txBody>
      </p:sp>
    </p:spTree>
    <p:extLst>
      <p:ext uri="{BB962C8B-B14F-4D97-AF65-F5344CB8AC3E}">
        <p14:creationId xmlns:p14="http://schemas.microsoft.com/office/powerpoint/2010/main" val="452165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turbine blades are measured in meters, but for illustration</a:t>
            </a:r>
            <a:r>
              <a:rPr lang="en-US" baseline="0" dirty="0" smtClean="0"/>
              <a:t> purposes, I used yards.  Fifty yards is well within the length range of turbine blades used for terrestrial wind energy developments.</a:t>
            </a:r>
          </a:p>
          <a:p>
            <a:endParaRPr lang="en-US" baseline="0" dirty="0" smtClean="0"/>
          </a:p>
          <a:p>
            <a:r>
              <a:rPr lang="en-US" baseline="0" dirty="0" smtClean="0"/>
              <a:t>Longer blades are being developed especially for off-shore development.  A 100 yard blade has an area swept of almost 8 acres.</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11</a:t>
            </a:fld>
            <a:endParaRPr lang="en-US"/>
          </a:p>
        </p:txBody>
      </p:sp>
    </p:spTree>
    <p:extLst>
      <p:ext uri="{BB962C8B-B14F-4D97-AF65-F5344CB8AC3E}">
        <p14:creationId xmlns:p14="http://schemas.microsoft.com/office/powerpoint/2010/main" val="33293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wind turbine blades may appear to be going slow, they can actually move quite fast.  Due to physics, the tip moves the fastest.</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12</a:t>
            </a:fld>
            <a:endParaRPr lang="en-US"/>
          </a:p>
        </p:txBody>
      </p:sp>
    </p:spTree>
    <p:extLst>
      <p:ext uri="{BB962C8B-B14F-4D97-AF65-F5344CB8AC3E}">
        <p14:creationId xmlns:p14="http://schemas.microsoft.com/office/powerpoint/2010/main" val="452165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not use water to produce energy.</a:t>
            </a:r>
          </a:p>
          <a:p>
            <a:r>
              <a:rPr lang="en-US" baseline="0" dirty="0" smtClean="0"/>
              <a:t>Does not emit carbon dioxide during energy production. </a:t>
            </a:r>
          </a:p>
          <a:p>
            <a:r>
              <a:rPr lang="en-US" baseline="0" dirty="0" smtClean="0"/>
              <a:t>Provides money to rural communities.</a:t>
            </a:r>
          </a:p>
          <a:p>
            <a:r>
              <a:rPr lang="en-US" baseline="0" dirty="0" smtClean="0"/>
              <a:t>Provided more energy security than using foreign fossil fuel energy sources.</a:t>
            </a:r>
            <a:endParaRPr lang="en-US" dirty="0"/>
          </a:p>
        </p:txBody>
      </p:sp>
      <p:sp>
        <p:nvSpPr>
          <p:cNvPr id="4" name="Slide Number Placeholder 3"/>
          <p:cNvSpPr>
            <a:spLocks noGrp="1"/>
          </p:cNvSpPr>
          <p:nvPr>
            <p:ph type="sldNum" sz="quarter" idx="10"/>
          </p:nvPr>
        </p:nvSpPr>
        <p:spPr/>
        <p:txBody>
          <a:bodyPr/>
          <a:lstStyle/>
          <a:p>
            <a:fld id="{5A9143F7-DF8E-4ECF-9A4C-9432222D2B2C}" type="slidenum">
              <a:rPr lang="en-US" smtClean="0"/>
              <a:t>13</a:t>
            </a:fld>
            <a:endParaRPr lang="en-US"/>
          </a:p>
        </p:txBody>
      </p:sp>
    </p:spTree>
    <p:extLst>
      <p:ext uri="{BB962C8B-B14F-4D97-AF65-F5344CB8AC3E}">
        <p14:creationId xmlns:p14="http://schemas.microsoft.com/office/powerpoint/2010/main" val="172957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53BBB9-BB93-42C6-AE44-F96C8CA48DBF}" type="datetimeFigureOut">
              <a:rPr lang="en-US" smtClean="0"/>
              <a:t>10/4/2013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2744151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53BBB9-BB93-42C6-AE44-F96C8CA48DBF}" type="datetimeFigureOut">
              <a:rPr lang="en-US" smtClean="0"/>
              <a:t>10/4/2013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257897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53BBB9-BB93-42C6-AE44-F96C8CA48DBF}" type="datetimeFigureOut">
              <a:rPr lang="en-US" smtClean="0"/>
              <a:t>10/4/2013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288086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53BBB9-BB93-42C6-AE44-F96C8CA48DBF}" type="datetimeFigureOut">
              <a:rPr lang="en-US" smtClean="0"/>
              <a:t>10/4/2013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245360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53BBB9-BB93-42C6-AE44-F96C8CA48DBF}" type="datetimeFigureOut">
              <a:rPr lang="en-US" smtClean="0"/>
              <a:t>10/4/2013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246218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53BBB9-BB93-42C6-AE44-F96C8CA48DBF}" type="datetimeFigureOut">
              <a:rPr lang="en-US" smtClean="0"/>
              <a:t>10/4/2013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410070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53BBB9-BB93-42C6-AE44-F96C8CA48DBF}" type="datetimeFigureOut">
              <a:rPr lang="en-US" smtClean="0"/>
              <a:t>10/4/2013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1388241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53BBB9-BB93-42C6-AE44-F96C8CA48DBF}" type="datetimeFigureOut">
              <a:rPr lang="en-US" smtClean="0"/>
              <a:t>10/4/2013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311799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3BBB9-BB93-42C6-AE44-F96C8CA48DBF}" type="datetimeFigureOut">
              <a:rPr lang="en-US" smtClean="0"/>
              <a:t>10/4/2013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756778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53BBB9-BB93-42C6-AE44-F96C8CA48DBF}" type="datetimeFigureOut">
              <a:rPr lang="en-US" smtClean="0"/>
              <a:t>10/4/2013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4276913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53BBB9-BB93-42C6-AE44-F96C8CA48DBF}" type="datetimeFigureOut">
              <a:rPr lang="en-US" smtClean="0"/>
              <a:t>10/4/2013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C78AAC-124F-4A61-B4E5-E85AB2DE3AF8}" type="slidenum">
              <a:rPr lang="en-US" smtClean="0"/>
              <a:t>‹#›</a:t>
            </a:fld>
            <a:endParaRPr lang="en-US"/>
          </a:p>
        </p:txBody>
      </p:sp>
    </p:spTree>
    <p:extLst>
      <p:ext uri="{BB962C8B-B14F-4D97-AF65-F5344CB8AC3E}">
        <p14:creationId xmlns:p14="http://schemas.microsoft.com/office/powerpoint/2010/main" val="3226346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3BBB9-BB93-42C6-AE44-F96C8CA48DBF}" type="datetimeFigureOut">
              <a:rPr lang="en-US" smtClean="0"/>
              <a:t>10/4/2013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78AAC-124F-4A61-B4E5-E85AB2DE3AF8}" type="slidenum">
              <a:rPr lang="en-US" smtClean="0"/>
              <a:t>‹#›</a:t>
            </a:fld>
            <a:endParaRPr lang="en-US"/>
          </a:p>
        </p:txBody>
      </p:sp>
    </p:spTree>
    <p:extLst>
      <p:ext uri="{BB962C8B-B14F-4D97-AF65-F5344CB8AC3E}">
        <p14:creationId xmlns:p14="http://schemas.microsoft.com/office/powerpoint/2010/main" val="1993521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tif"/><Relationship Id="rId7" Type="http://schemas.microsoft.com/office/2007/relationships/hdphoto" Target="../media/hdphoto1.wdp"/><Relationship Id="rId2" Type="http://schemas.openxmlformats.org/officeDocument/2006/relationships/hyperlink" Target="http://snr.unl.edu/renewableenergy/wind/"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tiff"/><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gif"/><Relationship Id="rId5" Type="http://schemas.microsoft.com/office/2007/relationships/hdphoto" Target="../media/hdphoto2.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jp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2.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3.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38.jpeg"/><Relationship Id="rId9"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jpe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9.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png"/><Relationship Id="rId7"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1.wdp"/><Relationship Id="rId9"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nr.unl.edu/renewableenergy/wind/moreinformation.asp"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www.nrel.gov/gis/images/80m_wind/awstwspd80onoffbigC3-3dpi600.jpg" TargetMode="Externa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png"/><Relationship Id="rId7" Type="http://schemas.openxmlformats.org/officeDocument/2006/relationships/hyperlink" Target="http://www.climatewatch.noaa.gov/article/2010/watching-bird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10000birds.com/flyways-and-byways.htm" TargetMode="External"/><Relationship Id="rId5" Type="http://schemas.openxmlformats.org/officeDocument/2006/relationships/image" Target="../media/image58.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6.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7.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hyperlink" Target="http://www.renewableenergyfocus.com/view/11816/transporting-62-m-wind-turbine-blades/"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174" y="1295400"/>
            <a:ext cx="7772400" cy="1470025"/>
          </a:xfrm>
        </p:spPr>
        <p:txBody>
          <a:bodyPr>
            <a:normAutofit/>
          </a:bodyPr>
          <a:lstStyle/>
          <a:p>
            <a:r>
              <a:rPr lang="en-US" dirty="0" smtClean="0"/>
              <a:t>Wind Energy Development &amp; </a:t>
            </a:r>
            <a:r>
              <a:rPr lang="en-US" dirty="0"/>
              <a:t>Wildlife </a:t>
            </a:r>
            <a:r>
              <a:rPr lang="en-US" dirty="0" smtClean="0"/>
              <a:t>in </a:t>
            </a:r>
            <a:r>
              <a:rPr lang="en-US" dirty="0"/>
              <a:t>Nebraska</a:t>
            </a:r>
          </a:p>
        </p:txBody>
      </p:sp>
      <p:sp>
        <p:nvSpPr>
          <p:cNvPr id="3" name="Subtitle 2"/>
          <p:cNvSpPr>
            <a:spLocks noGrp="1"/>
          </p:cNvSpPr>
          <p:nvPr>
            <p:ph type="subTitle" idx="1"/>
          </p:nvPr>
        </p:nvSpPr>
        <p:spPr>
          <a:xfrm>
            <a:off x="3429000" y="3200400"/>
            <a:ext cx="4953000" cy="2464092"/>
          </a:xfrm>
        </p:spPr>
        <p:txBody>
          <a:bodyPr>
            <a:normAutofit/>
          </a:bodyPr>
          <a:lstStyle/>
          <a:p>
            <a:pPr algn="l"/>
            <a:r>
              <a:rPr lang="en-US" dirty="0" smtClean="0">
                <a:solidFill>
                  <a:schemeClr val="tx1"/>
                </a:solidFill>
              </a:rPr>
              <a:t>Caroline Jezierski</a:t>
            </a:r>
          </a:p>
          <a:p>
            <a:pPr algn="l">
              <a:spcBef>
                <a:spcPts val="0"/>
              </a:spcBef>
            </a:pPr>
            <a:r>
              <a:rPr lang="en-US" sz="2400" dirty="0" smtClean="0">
                <a:solidFill>
                  <a:schemeClr val="tx1"/>
                </a:solidFill>
              </a:rPr>
              <a:t>Nebraska Wind Energy &amp; Wildlife       </a:t>
            </a:r>
          </a:p>
          <a:p>
            <a:pPr algn="l">
              <a:spcBef>
                <a:spcPts val="0"/>
              </a:spcBef>
            </a:pPr>
            <a:r>
              <a:rPr lang="en-US" sz="2400" dirty="0" smtClean="0">
                <a:solidFill>
                  <a:schemeClr val="tx1"/>
                </a:solidFill>
              </a:rPr>
              <a:t>Project Coordinator</a:t>
            </a:r>
          </a:p>
          <a:p>
            <a:pPr algn="l">
              <a:spcBef>
                <a:spcPts val="0"/>
              </a:spcBef>
            </a:pPr>
            <a:r>
              <a:rPr lang="en-US" sz="2000" dirty="0">
                <a:hlinkClick r:id="rId2"/>
              </a:rPr>
              <a:t>http://snr.unl.edu/renewableenergy/wind/</a:t>
            </a:r>
            <a:endParaRPr lang="en-US" sz="2000" dirty="0" smtClean="0">
              <a:solidFill>
                <a:schemeClr val="tx1"/>
              </a:solidFill>
            </a:endParaRPr>
          </a:p>
          <a:p>
            <a:pPr algn="l">
              <a:spcBef>
                <a:spcPts val="0"/>
              </a:spcBef>
            </a:pPr>
            <a:endParaRPr lang="en-US" sz="2000" dirty="0">
              <a:solidFill>
                <a:schemeClr val="tx1"/>
              </a:solidFill>
            </a:endParaRPr>
          </a:p>
          <a:p>
            <a:pPr algn="l">
              <a:spcBef>
                <a:spcPts val="0"/>
              </a:spcBef>
            </a:pPr>
            <a:r>
              <a:rPr lang="en-US" sz="2000" dirty="0" smtClean="0">
                <a:solidFill>
                  <a:schemeClr val="tx1"/>
                </a:solidFill>
              </a:rPr>
              <a:t>Updated October </a:t>
            </a:r>
            <a:r>
              <a:rPr lang="en-US" sz="2000" dirty="0" smtClean="0">
                <a:solidFill>
                  <a:schemeClr val="tx1"/>
                </a:solidFill>
              </a:rPr>
              <a:t>4, </a:t>
            </a:r>
            <a:r>
              <a:rPr lang="en-US" sz="2000" dirty="0" smtClean="0">
                <a:solidFill>
                  <a:schemeClr val="tx1"/>
                </a:solidFill>
              </a:rPr>
              <a:t>2013</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0" y="5638800"/>
            <a:ext cx="1828800" cy="116012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800" y="5791200"/>
            <a:ext cx="1677787" cy="885830"/>
          </a:xfrm>
          <a:prstGeom prst="rect">
            <a:avLst/>
          </a:prstGeom>
        </p:spPr>
      </p:pic>
      <p:pic>
        <p:nvPicPr>
          <p:cNvPr id="7" name="Picture 7" descr="P:\GIS_Data\Logos\NGPC\NGPC 68 logo black w color ball-RGB-ArcGI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81200" y="5969292"/>
            <a:ext cx="1828800" cy="7077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990600" y="3276600"/>
            <a:ext cx="2255322" cy="1830619"/>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01" y="5614007"/>
            <a:ext cx="1181100" cy="1181100"/>
          </a:xfrm>
          <a:prstGeom prst="rect">
            <a:avLst/>
          </a:prstGeom>
        </p:spPr>
      </p:pic>
    </p:spTree>
    <p:extLst>
      <p:ext uri="{BB962C8B-B14F-4D97-AF65-F5344CB8AC3E}">
        <p14:creationId xmlns:p14="http://schemas.microsoft.com/office/powerpoint/2010/main" val="2040595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Modern turbines are </a:t>
            </a:r>
            <a:r>
              <a:rPr lang="en-US" u="sng" dirty="0" smtClean="0"/>
              <a:t>HUGE</a:t>
            </a:r>
            <a:r>
              <a:rPr lang="en-US" dirty="0" smtClean="0"/>
              <a:t> compared to old-school windmills</a:t>
            </a:r>
          </a:p>
          <a:p>
            <a:endParaRPr lang="en-US" dirty="0" smtClean="0"/>
          </a:p>
          <a:p>
            <a:r>
              <a:rPr lang="en-US" u="sng" dirty="0" smtClean="0"/>
              <a:t>Total Height</a:t>
            </a:r>
            <a:r>
              <a:rPr lang="en-US" dirty="0" smtClean="0"/>
              <a:t>: 97 – 150 m (318 – 492 </a:t>
            </a:r>
            <a:r>
              <a:rPr lang="en-US" dirty="0" err="1" smtClean="0"/>
              <a:t>ft</a:t>
            </a:r>
            <a:r>
              <a:rPr lang="en-US" dirty="0" smtClean="0"/>
              <a:t>)</a:t>
            </a:r>
          </a:p>
          <a:p>
            <a:r>
              <a:rPr lang="en-US" u="sng" dirty="0" smtClean="0"/>
              <a:t>Blade Length</a:t>
            </a:r>
            <a:r>
              <a:rPr lang="en-US" dirty="0" smtClean="0"/>
              <a:t>: 31 – 56 m (102 – 184 </a:t>
            </a:r>
            <a:r>
              <a:rPr lang="en-US" dirty="0" err="1" smtClean="0"/>
              <a:t>ft</a:t>
            </a:r>
            <a:r>
              <a:rPr lang="en-US" dirty="0" smtClean="0"/>
              <a:t>)</a:t>
            </a:r>
          </a:p>
          <a:p>
            <a:r>
              <a:rPr lang="en-US" u="sng" dirty="0" smtClean="0"/>
              <a:t>Area Swept by Blades</a:t>
            </a:r>
            <a:r>
              <a:rPr lang="en-US" dirty="0" smtClean="0"/>
              <a:t>: 3, 019 – 9,852 m</a:t>
            </a:r>
            <a:r>
              <a:rPr lang="en-US" baseline="30000" dirty="0" smtClean="0"/>
              <a:t>2 </a:t>
            </a:r>
            <a:r>
              <a:rPr lang="en-US" dirty="0" smtClean="0"/>
              <a:t>(0.75 – 2.43 acres)</a:t>
            </a:r>
          </a:p>
          <a:p>
            <a:endParaRPr lang="en-US" u="sng" dirty="0"/>
          </a:p>
        </p:txBody>
      </p:sp>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25"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itle 1"/>
          <p:cNvSpPr txBox="1">
            <a:spLocks/>
          </p:cNvSpPr>
          <p:nvPr/>
        </p:nvSpPr>
        <p:spPr>
          <a:xfrm>
            <a:off x="466725"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Wind Turbines</a:t>
            </a:r>
            <a:endParaRPr lang="en-US" dirty="0"/>
          </a:p>
        </p:txBody>
      </p:sp>
      <p:sp>
        <p:nvSpPr>
          <p:cNvPr id="8" name="TextBox 7"/>
          <p:cNvSpPr txBox="1"/>
          <p:nvPr/>
        </p:nvSpPr>
        <p:spPr>
          <a:xfrm>
            <a:off x="0" y="6519446"/>
            <a:ext cx="3545266" cy="338554"/>
          </a:xfrm>
          <a:prstGeom prst="rect">
            <a:avLst/>
          </a:prstGeom>
          <a:noFill/>
        </p:spPr>
        <p:txBody>
          <a:bodyPr wrap="none" rtlCol="0">
            <a:spAutoFit/>
          </a:bodyPr>
          <a:lstStyle/>
          <a:p>
            <a:r>
              <a:rPr lang="en-US" sz="1600" dirty="0" smtClean="0"/>
              <a:t>http://www.aweo.org/windmodels.html</a:t>
            </a:r>
            <a:endParaRPr lang="en-US" sz="1600" dirty="0"/>
          </a:p>
        </p:txBody>
      </p:sp>
    </p:spTree>
    <p:extLst>
      <p:ext uri="{BB962C8B-B14F-4D97-AF65-F5344CB8AC3E}">
        <p14:creationId xmlns:p14="http://schemas.microsoft.com/office/powerpoint/2010/main" val="16944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6685"/>
            <a:ext cx="9144000" cy="5964630"/>
          </a:xfrm>
          <a:prstGeom prst="rect">
            <a:avLst/>
          </a:prstGeom>
        </p:spPr>
      </p:pic>
    </p:spTree>
    <p:extLst>
      <p:ext uri="{BB962C8B-B14F-4D97-AF65-F5344CB8AC3E}">
        <p14:creationId xmlns:p14="http://schemas.microsoft.com/office/powerpoint/2010/main" val="281129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Modern turbines are </a:t>
            </a:r>
            <a:r>
              <a:rPr lang="en-US" u="sng" dirty="0" smtClean="0"/>
              <a:t>HUGE</a:t>
            </a:r>
            <a:r>
              <a:rPr lang="en-US" dirty="0" smtClean="0"/>
              <a:t> compared to old-school windmills</a:t>
            </a:r>
          </a:p>
          <a:p>
            <a:endParaRPr lang="en-US" dirty="0" smtClean="0"/>
          </a:p>
          <a:p>
            <a:r>
              <a:rPr lang="en-US" u="sng" dirty="0" smtClean="0"/>
              <a:t>Total Height</a:t>
            </a:r>
            <a:r>
              <a:rPr lang="en-US" dirty="0" smtClean="0"/>
              <a:t>: 97 – 150 m (318 – 492 </a:t>
            </a:r>
            <a:r>
              <a:rPr lang="en-US" dirty="0" err="1" smtClean="0"/>
              <a:t>ft</a:t>
            </a:r>
            <a:r>
              <a:rPr lang="en-US" dirty="0" smtClean="0"/>
              <a:t>)</a:t>
            </a:r>
          </a:p>
          <a:p>
            <a:r>
              <a:rPr lang="en-US" u="sng" dirty="0" smtClean="0"/>
              <a:t>Blade Length</a:t>
            </a:r>
            <a:r>
              <a:rPr lang="en-US" dirty="0" smtClean="0"/>
              <a:t>: 31 – 56 m (102 – 184 </a:t>
            </a:r>
            <a:r>
              <a:rPr lang="en-US" dirty="0" err="1" smtClean="0"/>
              <a:t>ft</a:t>
            </a:r>
            <a:r>
              <a:rPr lang="en-US" dirty="0" smtClean="0"/>
              <a:t>)</a:t>
            </a:r>
          </a:p>
          <a:p>
            <a:r>
              <a:rPr lang="en-US" u="sng" dirty="0" smtClean="0"/>
              <a:t>Area Swept by Blades</a:t>
            </a:r>
            <a:r>
              <a:rPr lang="en-US" dirty="0" smtClean="0"/>
              <a:t>: 3, 019 – 9,852 m</a:t>
            </a:r>
            <a:r>
              <a:rPr lang="en-US" baseline="30000" dirty="0" smtClean="0"/>
              <a:t>2 </a:t>
            </a:r>
            <a:r>
              <a:rPr lang="en-US" dirty="0" smtClean="0"/>
              <a:t>(0.75 – 2.43 acres)</a:t>
            </a:r>
          </a:p>
          <a:p>
            <a:r>
              <a:rPr lang="en-US" u="sng" dirty="0" smtClean="0"/>
              <a:t>Max Blade Tip Speed</a:t>
            </a:r>
            <a:r>
              <a:rPr lang="en-US" dirty="0" smtClean="0"/>
              <a:t>: 138 – 232 mph</a:t>
            </a:r>
          </a:p>
          <a:p>
            <a:endParaRPr lang="en-US" u="sng" dirty="0"/>
          </a:p>
        </p:txBody>
      </p:sp>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25"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itle 1"/>
          <p:cNvSpPr txBox="1">
            <a:spLocks/>
          </p:cNvSpPr>
          <p:nvPr/>
        </p:nvSpPr>
        <p:spPr>
          <a:xfrm>
            <a:off x="466725"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Wind Turbines</a:t>
            </a:r>
            <a:endParaRPr lang="en-US" dirty="0"/>
          </a:p>
        </p:txBody>
      </p:sp>
      <p:sp>
        <p:nvSpPr>
          <p:cNvPr id="8" name="TextBox 7"/>
          <p:cNvSpPr txBox="1"/>
          <p:nvPr/>
        </p:nvSpPr>
        <p:spPr>
          <a:xfrm>
            <a:off x="0" y="6519446"/>
            <a:ext cx="3545266" cy="338554"/>
          </a:xfrm>
          <a:prstGeom prst="rect">
            <a:avLst/>
          </a:prstGeom>
          <a:noFill/>
        </p:spPr>
        <p:txBody>
          <a:bodyPr wrap="none" rtlCol="0">
            <a:spAutoFit/>
          </a:bodyPr>
          <a:lstStyle/>
          <a:p>
            <a:r>
              <a:rPr lang="en-US" sz="1600" dirty="0" smtClean="0"/>
              <a:t>http://www.aweo.org/windmodels.html</a:t>
            </a:r>
            <a:endParaRPr lang="en-US" sz="1600" dirty="0"/>
          </a:p>
        </p:txBody>
      </p:sp>
    </p:spTree>
    <p:extLst>
      <p:ext uri="{BB962C8B-B14F-4D97-AF65-F5344CB8AC3E}">
        <p14:creationId xmlns:p14="http://schemas.microsoft.com/office/powerpoint/2010/main" val="1694479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ed No Circl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06324"/>
            <a:ext cx="1447800" cy="143811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798695" y="6019800"/>
            <a:ext cx="4148627" cy="533400"/>
          </a:xfrm>
        </p:spPr>
        <p:txBody>
          <a:bodyPr>
            <a:normAutofit lnSpcReduction="10000"/>
          </a:bodyPr>
          <a:lstStyle/>
          <a:p>
            <a:pPr marL="0" indent="0">
              <a:buNone/>
            </a:pPr>
            <a:r>
              <a:rPr lang="en-US" dirty="0" smtClean="0"/>
              <a:t>Energy security</a:t>
            </a:r>
            <a:endParaRPr lang="en-US" dirty="0"/>
          </a:p>
        </p:txBody>
      </p:sp>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25"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4"/>
          <p:cNvSpPr>
            <a:spLocks noGrp="1"/>
          </p:cNvSpPr>
          <p:nvPr>
            <p:ph type="title"/>
          </p:nvPr>
        </p:nvSpPr>
        <p:spPr>
          <a:xfrm>
            <a:off x="457200" y="0"/>
            <a:ext cx="8229600" cy="1143000"/>
          </a:xfrm>
        </p:spPr>
        <p:txBody>
          <a:bodyPr>
            <a:normAutofit/>
          </a:bodyPr>
          <a:lstStyle/>
          <a:p>
            <a:r>
              <a:rPr lang="en-US" dirty="0" smtClean="0"/>
              <a:t>Why Wind Energy?</a:t>
            </a:r>
            <a:endParaRPr lang="en-US" dirty="0"/>
          </a:p>
        </p:txBody>
      </p:sp>
      <p:sp>
        <p:nvSpPr>
          <p:cNvPr id="3" name="TextBox 2"/>
          <p:cNvSpPr txBox="1"/>
          <p:nvPr/>
        </p:nvSpPr>
        <p:spPr>
          <a:xfrm>
            <a:off x="435429" y="1143000"/>
            <a:ext cx="4038600" cy="646331"/>
          </a:xfrm>
          <a:prstGeom prst="rect">
            <a:avLst/>
          </a:prstGeom>
          <a:noFill/>
        </p:spPr>
        <p:txBody>
          <a:bodyPr wrap="square" rtlCol="0">
            <a:spAutoFit/>
          </a:bodyPr>
          <a:lstStyle/>
          <a:p>
            <a:r>
              <a:rPr lang="en-US" sz="3600" dirty="0"/>
              <a:t>Renewable </a:t>
            </a:r>
            <a:r>
              <a:rPr lang="en-US" sz="3600" dirty="0" smtClean="0"/>
              <a:t>energy</a:t>
            </a:r>
            <a:endParaRPr lang="en-US" sz="3600" dirty="0"/>
          </a:p>
        </p:txBody>
      </p:sp>
      <p:pic>
        <p:nvPicPr>
          <p:cNvPr id="2050" name="Picture 2" descr="C:\Users\cjezierski2\AppData\Local\Microsoft\Windows\Temporary Internet Files\Content.IE5\C231RX8G\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69027" y="4156040"/>
            <a:ext cx="923988" cy="18317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14400" y="2590800"/>
            <a:ext cx="1514475" cy="923330"/>
          </a:xfrm>
          <a:prstGeom prst="rect">
            <a:avLst/>
          </a:prstGeom>
          <a:noFill/>
        </p:spPr>
        <p:txBody>
          <a:bodyPr wrap="square" rtlCol="0">
            <a:spAutoFit/>
          </a:bodyPr>
          <a:lstStyle/>
          <a:p>
            <a:r>
              <a:rPr lang="en-US" sz="5400" b="1" dirty="0" smtClean="0"/>
              <a:t>CO</a:t>
            </a:r>
            <a:r>
              <a:rPr lang="en-US" sz="5400" b="1" baseline="-25000" dirty="0" smtClean="0"/>
              <a:t>2</a:t>
            </a:r>
            <a:endParaRPr lang="en-US" sz="5400" b="1" baseline="-25000" dirty="0"/>
          </a:p>
        </p:txBody>
      </p:sp>
      <p:pic>
        <p:nvPicPr>
          <p:cNvPr id="2052" name="Picture 4" descr="C:\Users\cjezierski2\AppData\Local\Microsoft\Windows\Temporary Internet Files\Content.IE5\GO6BJMX9\MC900441753[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340352"/>
            <a:ext cx="2194560" cy="21945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28875" y="4748757"/>
            <a:ext cx="3746667" cy="646331"/>
          </a:xfrm>
          <a:prstGeom prst="rect">
            <a:avLst/>
          </a:prstGeom>
          <a:noFill/>
        </p:spPr>
        <p:txBody>
          <a:bodyPr wrap="none" rtlCol="0">
            <a:spAutoFit/>
          </a:bodyPr>
          <a:lstStyle/>
          <a:p>
            <a:r>
              <a:rPr lang="en-US" sz="3600" dirty="0" smtClean="0"/>
              <a:t>Rural Communities</a:t>
            </a:r>
            <a:endParaRPr lang="en-US" sz="3600" dirty="0"/>
          </a:p>
        </p:txBody>
      </p:sp>
      <p:pic>
        <p:nvPicPr>
          <p:cNvPr id="2055" name="Picture 7" descr="C:\Users\cjezierski2\AppData\Local\Microsoft\Windows\Temporary Internet Files\Content.IE5\PHGEOB1Q\MC900048417[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200" y="2240585"/>
            <a:ext cx="2057400" cy="210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31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anim calcmode="lin" valueType="num">
                                      <p:cBhvr additive="base">
                                        <p:cTn id="11" dur="500" fill="hold"/>
                                        <p:tgtEl>
                                          <p:spTgt spid="2055"/>
                                        </p:tgtEl>
                                        <p:attrNameLst>
                                          <p:attrName>ppt_x</p:attrName>
                                        </p:attrNameLst>
                                      </p:cBhvr>
                                      <p:tavLst>
                                        <p:tav tm="0">
                                          <p:val>
                                            <p:strVal val="#ppt_x"/>
                                          </p:val>
                                        </p:tav>
                                        <p:tav tm="100000">
                                          <p:val>
                                            <p:strVal val="#ppt_x"/>
                                          </p:val>
                                        </p:tav>
                                      </p:tavLst>
                                    </p:anim>
                                    <p:anim calcmode="lin" valueType="num">
                                      <p:cBhvr additive="base">
                                        <p:cTn id="12"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wipe(down)">
                                      <p:cBhvr>
                                        <p:cTn id="20" dur="500"/>
                                        <p:tgtEl>
                                          <p:spTgt spid="205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wheel(1)">
                                      <p:cBhvr>
                                        <p:cTn id="25" dur="20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80">
                                          <p:stCondLst>
                                            <p:cond delay="0"/>
                                          </p:stCondLst>
                                        </p:cTn>
                                        <p:tgtEl>
                                          <p:spTgt spid="14"/>
                                        </p:tgtEl>
                                      </p:cBhvr>
                                    </p:animEffect>
                                    <p:anim calcmode="lin" valueType="num">
                                      <p:cBhvr>
                                        <p:cTn id="3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6" dur="26">
                                          <p:stCondLst>
                                            <p:cond delay="650"/>
                                          </p:stCondLst>
                                        </p:cTn>
                                        <p:tgtEl>
                                          <p:spTgt spid="14"/>
                                        </p:tgtEl>
                                      </p:cBhvr>
                                      <p:to x="100000" y="60000"/>
                                    </p:animScale>
                                    <p:animScale>
                                      <p:cBhvr>
                                        <p:cTn id="37" dur="166" decel="50000">
                                          <p:stCondLst>
                                            <p:cond delay="676"/>
                                          </p:stCondLst>
                                        </p:cTn>
                                        <p:tgtEl>
                                          <p:spTgt spid="14"/>
                                        </p:tgtEl>
                                      </p:cBhvr>
                                      <p:to x="100000" y="100000"/>
                                    </p:animScale>
                                    <p:animScale>
                                      <p:cBhvr>
                                        <p:cTn id="38" dur="26">
                                          <p:stCondLst>
                                            <p:cond delay="1312"/>
                                          </p:stCondLst>
                                        </p:cTn>
                                        <p:tgtEl>
                                          <p:spTgt spid="14"/>
                                        </p:tgtEl>
                                      </p:cBhvr>
                                      <p:to x="100000" y="80000"/>
                                    </p:animScale>
                                    <p:animScale>
                                      <p:cBhvr>
                                        <p:cTn id="39" dur="166" decel="50000">
                                          <p:stCondLst>
                                            <p:cond delay="1338"/>
                                          </p:stCondLst>
                                        </p:cTn>
                                        <p:tgtEl>
                                          <p:spTgt spid="14"/>
                                        </p:tgtEl>
                                      </p:cBhvr>
                                      <p:to x="100000" y="100000"/>
                                    </p:animScale>
                                    <p:animScale>
                                      <p:cBhvr>
                                        <p:cTn id="40" dur="26">
                                          <p:stCondLst>
                                            <p:cond delay="1642"/>
                                          </p:stCondLst>
                                        </p:cTn>
                                        <p:tgtEl>
                                          <p:spTgt spid="14"/>
                                        </p:tgtEl>
                                      </p:cBhvr>
                                      <p:to x="100000" y="90000"/>
                                    </p:animScale>
                                    <p:animScale>
                                      <p:cBhvr>
                                        <p:cTn id="41" dur="166" decel="50000">
                                          <p:stCondLst>
                                            <p:cond delay="1668"/>
                                          </p:stCondLst>
                                        </p:cTn>
                                        <p:tgtEl>
                                          <p:spTgt spid="14"/>
                                        </p:tgtEl>
                                      </p:cBhvr>
                                      <p:to x="100000" y="100000"/>
                                    </p:animScale>
                                    <p:animScale>
                                      <p:cBhvr>
                                        <p:cTn id="42" dur="26">
                                          <p:stCondLst>
                                            <p:cond delay="1808"/>
                                          </p:stCondLst>
                                        </p:cTn>
                                        <p:tgtEl>
                                          <p:spTgt spid="14"/>
                                        </p:tgtEl>
                                      </p:cBhvr>
                                      <p:to x="100000" y="95000"/>
                                    </p:animScale>
                                    <p:animScale>
                                      <p:cBhvr>
                                        <p:cTn id="43" dur="166" decel="50000">
                                          <p:stCondLst>
                                            <p:cond delay="1834"/>
                                          </p:stCondLst>
                                        </p:cTn>
                                        <p:tgtEl>
                                          <p:spTgt spid="14"/>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2050"/>
                                        </p:tgtEl>
                                        <p:attrNameLst>
                                          <p:attrName>style.visibility</p:attrName>
                                        </p:attrNameLst>
                                      </p:cBhvr>
                                      <p:to>
                                        <p:strVal val="visible"/>
                                      </p:to>
                                    </p:set>
                                    <p:animEffect transition="in" filter="wipe(down)">
                                      <p:cBhvr>
                                        <p:cTn id="46" dur="580">
                                          <p:stCondLst>
                                            <p:cond delay="0"/>
                                          </p:stCondLst>
                                        </p:cTn>
                                        <p:tgtEl>
                                          <p:spTgt spid="2050"/>
                                        </p:tgtEl>
                                      </p:cBhvr>
                                    </p:animEffect>
                                    <p:anim calcmode="lin" valueType="num">
                                      <p:cBhvr>
                                        <p:cTn id="47"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52" dur="26">
                                          <p:stCondLst>
                                            <p:cond delay="650"/>
                                          </p:stCondLst>
                                        </p:cTn>
                                        <p:tgtEl>
                                          <p:spTgt spid="2050"/>
                                        </p:tgtEl>
                                      </p:cBhvr>
                                      <p:to x="100000" y="60000"/>
                                    </p:animScale>
                                    <p:animScale>
                                      <p:cBhvr>
                                        <p:cTn id="53" dur="166" decel="50000">
                                          <p:stCondLst>
                                            <p:cond delay="676"/>
                                          </p:stCondLst>
                                        </p:cTn>
                                        <p:tgtEl>
                                          <p:spTgt spid="2050"/>
                                        </p:tgtEl>
                                      </p:cBhvr>
                                      <p:to x="100000" y="100000"/>
                                    </p:animScale>
                                    <p:animScale>
                                      <p:cBhvr>
                                        <p:cTn id="54" dur="26">
                                          <p:stCondLst>
                                            <p:cond delay="1312"/>
                                          </p:stCondLst>
                                        </p:cTn>
                                        <p:tgtEl>
                                          <p:spTgt spid="2050"/>
                                        </p:tgtEl>
                                      </p:cBhvr>
                                      <p:to x="100000" y="80000"/>
                                    </p:animScale>
                                    <p:animScale>
                                      <p:cBhvr>
                                        <p:cTn id="55" dur="166" decel="50000">
                                          <p:stCondLst>
                                            <p:cond delay="1338"/>
                                          </p:stCondLst>
                                        </p:cTn>
                                        <p:tgtEl>
                                          <p:spTgt spid="2050"/>
                                        </p:tgtEl>
                                      </p:cBhvr>
                                      <p:to x="100000" y="100000"/>
                                    </p:animScale>
                                    <p:animScale>
                                      <p:cBhvr>
                                        <p:cTn id="56" dur="26">
                                          <p:stCondLst>
                                            <p:cond delay="1642"/>
                                          </p:stCondLst>
                                        </p:cTn>
                                        <p:tgtEl>
                                          <p:spTgt spid="2050"/>
                                        </p:tgtEl>
                                      </p:cBhvr>
                                      <p:to x="100000" y="90000"/>
                                    </p:animScale>
                                    <p:animScale>
                                      <p:cBhvr>
                                        <p:cTn id="57" dur="166" decel="50000">
                                          <p:stCondLst>
                                            <p:cond delay="1668"/>
                                          </p:stCondLst>
                                        </p:cTn>
                                        <p:tgtEl>
                                          <p:spTgt spid="2050"/>
                                        </p:tgtEl>
                                      </p:cBhvr>
                                      <p:to x="100000" y="100000"/>
                                    </p:animScale>
                                    <p:animScale>
                                      <p:cBhvr>
                                        <p:cTn id="58" dur="26">
                                          <p:stCondLst>
                                            <p:cond delay="1808"/>
                                          </p:stCondLst>
                                        </p:cTn>
                                        <p:tgtEl>
                                          <p:spTgt spid="2050"/>
                                        </p:tgtEl>
                                      </p:cBhvr>
                                      <p:to x="100000" y="95000"/>
                                    </p:animScale>
                                    <p:animScale>
                                      <p:cBhvr>
                                        <p:cTn id="59" dur="166" decel="50000">
                                          <p:stCondLst>
                                            <p:cond delay="1834"/>
                                          </p:stCondLst>
                                        </p:cTn>
                                        <p:tgtEl>
                                          <p:spTgt spid="205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6">
                                            <p:txEl>
                                              <p:pRg st="0" end="0"/>
                                            </p:txEl>
                                          </p:spTgt>
                                        </p:tgtEl>
                                        <p:attrNameLst>
                                          <p:attrName>style.visibility</p:attrName>
                                        </p:attrNameLst>
                                      </p:cBhvr>
                                      <p:to>
                                        <p:strVal val="visible"/>
                                      </p:to>
                                    </p:set>
                                    <p:animEffect transition="in" filter="fade">
                                      <p:cBhvr>
                                        <p:cTn id="64" dur="2000"/>
                                        <p:tgtEl>
                                          <p:spTgt spid="6">
                                            <p:txEl>
                                              <p:pRg st="0" end="0"/>
                                            </p:txEl>
                                          </p:spTgt>
                                        </p:tgtEl>
                                      </p:cBhvr>
                                    </p:animEffect>
                                    <p:anim calcmode="lin" valueType="num">
                                      <p:cBhvr>
                                        <p:cTn id="65"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66"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Content Placeholder 8"/>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1981200" y="928958"/>
            <a:ext cx="6972300" cy="5263403"/>
          </a:xfrm>
        </p:spPr>
      </p:pic>
      <p:sp>
        <p:nvSpPr>
          <p:cNvPr id="2" name="Title 1"/>
          <p:cNvSpPr>
            <a:spLocks noGrp="1"/>
          </p:cNvSpPr>
          <p:nvPr>
            <p:ph type="title"/>
          </p:nvPr>
        </p:nvSpPr>
        <p:spPr>
          <a:xfrm>
            <a:off x="533400" y="76200"/>
            <a:ext cx="8229600" cy="1143000"/>
          </a:xfrm>
        </p:spPr>
        <p:txBody>
          <a:bodyPr>
            <a:normAutofit fontScale="90000"/>
          </a:bodyPr>
          <a:lstStyle/>
          <a:p>
            <a:r>
              <a:rPr lang="en-US" dirty="0" smtClean="0"/>
              <a:t>Nebraska Wind Energy Potential (80m)</a:t>
            </a:r>
            <a:endParaRPr lang="en-US" dirty="0"/>
          </a:p>
        </p:txBody>
      </p:sp>
      <p:sp>
        <p:nvSpPr>
          <p:cNvPr id="11" name="TextBox 10"/>
          <p:cNvSpPr txBox="1"/>
          <p:nvPr/>
        </p:nvSpPr>
        <p:spPr>
          <a:xfrm>
            <a:off x="0" y="6519446"/>
            <a:ext cx="6091283" cy="338554"/>
          </a:xfrm>
          <a:prstGeom prst="rect">
            <a:avLst/>
          </a:prstGeom>
          <a:noFill/>
        </p:spPr>
        <p:txBody>
          <a:bodyPr wrap="none" rtlCol="0">
            <a:spAutoFit/>
          </a:bodyPr>
          <a:lstStyle/>
          <a:p>
            <a:r>
              <a:rPr lang="en-US" sz="1600" dirty="0" smtClean="0"/>
              <a:t>http://www.windpoweringamerica.gov/images/windmaps/ne_80m.jpg</a:t>
            </a:r>
            <a:endParaRPr lang="en-US" sz="1600" dirty="0"/>
          </a:p>
        </p:txBody>
      </p:sp>
      <p:sp>
        <p:nvSpPr>
          <p:cNvPr id="3" name="TextBox 2"/>
          <p:cNvSpPr txBox="1"/>
          <p:nvPr/>
        </p:nvSpPr>
        <p:spPr>
          <a:xfrm>
            <a:off x="179730" y="1524000"/>
            <a:ext cx="2023346" cy="2677656"/>
          </a:xfrm>
          <a:prstGeom prst="rect">
            <a:avLst/>
          </a:prstGeom>
          <a:noFill/>
          <a:ln>
            <a:solidFill>
              <a:schemeClr val="tx1"/>
            </a:solidFill>
          </a:ln>
        </p:spPr>
        <p:txBody>
          <a:bodyPr wrap="square" rtlCol="0">
            <a:spAutoFit/>
          </a:bodyPr>
          <a:lstStyle/>
          <a:p>
            <a:r>
              <a:rPr lang="en-US" sz="2400" dirty="0" smtClean="0"/>
              <a:t>Wind speeds 6.5 m/s or above are suitable for large-scale wind energy development</a:t>
            </a:r>
            <a:endParaRPr lang="en-US" sz="2400" dirty="0"/>
          </a:p>
        </p:txBody>
      </p:sp>
      <p:sp>
        <p:nvSpPr>
          <p:cNvPr id="8" name="Oval 7"/>
          <p:cNvSpPr/>
          <p:nvPr/>
        </p:nvSpPr>
        <p:spPr>
          <a:xfrm>
            <a:off x="2362200" y="5029200"/>
            <a:ext cx="683441" cy="354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3" idx="2"/>
          </p:cNvCxnSpPr>
          <p:nvPr/>
        </p:nvCxnSpPr>
        <p:spPr>
          <a:xfrm>
            <a:off x="1191403" y="4201656"/>
            <a:ext cx="1170797" cy="82754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179730" y="6019800"/>
            <a:ext cx="8735670" cy="461665"/>
          </a:xfrm>
          <a:prstGeom prst="rect">
            <a:avLst/>
          </a:prstGeom>
          <a:noFill/>
          <a:ln>
            <a:solidFill>
              <a:schemeClr val="tx1"/>
            </a:solidFill>
          </a:ln>
        </p:spPr>
        <p:txBody>
          <a:bodyPr wrap="square" rtlCol="0">
            <a:spAutoFit/>
          </a:bodyPr>
          <a:lstStyle/>
          <a:p>
            <a:r>
              <a:rPr lang="en-US" sz="2400" dirty="0" smtClean="0"/>
              <a:t>Most areas in Nebraska have suitable wind speeds for development.</a:t>
            </a:r>
            <a:endParaRPr lang="en-US" sz="2400" dirty="0"/>
          </a:p>
        </p:txBody>
      </p:sp>
    </p:spTree>
    <p:extLst>
      <p:ext uri="{BB962C8B-B14F-4D97-AF65-F5344CB8AC3E}">
        <p14:creationId xmlns:p14="http://schemas.microsoft.com/office/powerpoint/2010/main" val="1670942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http://www.windpoweringamerica.gov/pdfs/wind_maps/us_windmap_80meters.pdf - Windows Internet Explorer"/>
          <p:cNvPicPr>
            <a:picLocks noGrp="1" noChangeAspect="1"/>
          </p:cNvPicPr>
          <p:nvPr>
            <p:ph idx="1"/>
          </p:nvPr>
        </p:nvPicPr>
        <p:blipFill rotWithShape="1">
          <a:blip r:embed="rId3">
            <a:extLst>
              <a:ext uri="{28A0092B-C50C-407E-A947-70E740481C1C}">
                <a14:useLocalDpi xmlns:a14="http://schemas.microsoft.com/office/drawing/2010/main" val="0"/>
              </a:ext>
            </a:extLst>
          </a:blip>
          <a:srcRect l="4891" t="13048" r="6414" b="8453"/>
          <a:stretch/>
        </p:blipFill>
        <p:spPr>
          <a:xfrm>
            <a:off x="1066800" y="990600"/>
            <a:ext cx="6858000" cy="4863182"/>
          </a:xfrm>
        </p:spPr>
      </p:pic>
      <p:pic>
        <p:nvPicPr>
          <p:cNvPr id="1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Wind Energy Potential @ 80m</a:t>
            </a:r>
            <a:endParaRPr lang="en-US" dirty="0"/>
          </a:p>
        </p:txBody>
      </p:sp>
      <p:sp>
        <p:nvSpPr>
          <p:cNvPr id="15" name="TextBox 14"/>
          <p:cNvSpPr txBox="1"/>
          <p:nvPr/>
        </p:nvSpPr>
        <p:spPr>
          <a:xfrm>
            <a:off x="1209" y="6509930"/>
            <a:ext cx="4799391" cy="338554"/>
          </a:xfrm>
          <a:prstGeom prst="rect">
            <a:avLst/>
          </a:prstGeom>
          <a:noFill/>
        </p:spPr>
        <p:txBody>
          <a:bodyPr wrap="none" rtlCol="0">
            <a:spAutoFit/>
          </a:bodyPr>
          <a:lstStyle/>
          <a:p>
            <a:r>
              <a:rPr lang="en-US" sz="1600" dirty="0" smtClean="0"/>
              <a:t>http://www.windpoweringamerica.gov/wind_maps.asp</a:t>
            </a:r>
            <a:endParaRPr lang="en-US" sz="1600" dirty="0"/>
          </a:p>
        </p:txBody>
      </p:sp>
      <p:sp>
        <p:nvSpPr>
          <p:cNvPr id="7" name="TextBox 6"/>
          <p:cNvSpPr txBox="1"/>
          <p:nvPr/>
        </p:nvSpPr>
        <p:spPr>
          <a:xfrm>
            <a:off x="414676" y="6019800"/>
            <a:ext cx="8403391" cy="461665"/>
          </a:xfrm>
          <a:prstGeom prst="rect">
            <a:avLst/>
          </a:prstGeom>
          <a:noFill/>
          <a:ln>
            <a:solidFill>
              <a:schemeClr val="tx1"/>
            </a:solidFill>
          </a:ln>
        </p:spPr>
        <p:txBody>
          <a:bodyPr wrap="none" rtlCol="0">
            <a:spAutoFit/>
          </a:bodyPr>
          <a:lstStyle/>
          <a:p>
            <a:r>
              <a:rPr lang="en-US" sz="2400" b="1" dirty="0" smtClean="0"/>
              <a:t>NE is ranked 4th</a:t>
            </a:r>
            <a:r>
              <a:rPr lang="en-US" sz="2400" b="1" baseline="30000" dirty="0" smtClean="0"/>
              <a:t> </a:t>
            </a:r>
            <a:r>
              <a:rPr lang="en-US" sz="2400" b="1" dirty="0" smtClean="0"/>
              <a:t>in the U.S. for potential wind power generation.</a:t>
            </a:r>
            <a:endParaRPr lang="en-US" sz="2400" b="1" dirty="0"/>
          </a:p>
        </p:txBody>
      </p:sp>
    </p:spTree>
    <p:extLst>
      <p:ext uri="{BB962C8B-B14F-4D97-AF65-F5344CB8AC3E}">
        <p14:creationId xmlns:p14="http://schemas.microsoft.com/office/powerpoint/2010/main" val="20391735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normAutofit/>
          </a:bodyPr>
          <a:lstStyle/>
          <a:p>
            <a:r>
              <a:rPr lang="en-US" dirty="0" smtClean="0"/>
              <a:t>Installed Wind Power Capacity</a:t>
            </a:r>
            <a:endParaRPr lang="en-US" dirty="0"/>
          </a:p>
        </p:txBody>
      </p:sp>
      <p:sp>
        <p:nvSpPr>
          <p:cNvPr id="8" name="TextBox 7"/>
          <p:cNvSpPr txBox="1"/>
          <p:nvPr/>
        </p:nvSpPr>
        <p:spPr>
          <a:xfrm>
            <a:off x="164351" y="5861388"/>
            <a:ext cx="8815298" cy="677108"/>
          </a:xfrm>
          <a:prstGeom prst="rect">
            <a:avLst/>
          </a:prstGeom>
          <a:noFill/>
        </p:spPr>
        <p:txBody>
          <a:bodyPr wrap="none" rtlCol="0">
            <a:spAutoFit/>
          </a:bodyPr>
          <a:lstStyle/>
          <a:p>
            <a:r>
              <a:rPr lang="en-US" sz="1900" dirty="0" smtClean="0"/>
              <a:t>NE ranked 24</a:t>
            </a:r>
            <a:r>
              <a:rPr lang="en-US" sz="1900" baseline="30000" dirty="0" smtClean="0"/>
              <a:t>th</a:t>
            </a:r>
            <a:r>
              <a:rPr lang="en-US" sz="1900" dirty="0" smtClean="0"/>
              <a:t> in the U.S. for wind energy installed capacity with 459 megawatts (MW).</a:t>
            </a:r>
          </a:p>
          <a:p>
            <a:endParaRPr lang="en-US" sz="1900" dirty="0"/>
          </a:p>
        </p:txBody>
      </p:sp>
      <p:sp>
        <p:nvSpPr>
          <p:cNvPr id="9" name="TextBox 8"/>
          <p:cNvSpPr txBox="1"/>
          <p:nvPr/>
        </p:nvSpPr>
        <p:spPr>
          <a:xfrm>
            <a:off x="0" y="6519446"/>
            <a:ext cx="5822300" cy="338554"/>
          </a:xfrm>
          <a:prstGeom prst="rect">
            <a:avLst/>
          </a:prstGeom>
          <a:noFill/>
        </p:spPr>
        <p:txBody>
          <a:bodyPr wrap="none" rtlCol="0">
            <a:spAutoFit/>
          </a:bodyPr>
          <a:lstStyle/>
          <a:p>
            <a:r>
              <a:rPr lang="en-US" sz="1600" dirty="0" smtClean="0"/>
              <a:t>http://www.windpoweringamerica.gov/wind_installed_capacity.asp</a:t>
            </a:r>
            <a:endParaRPr lang="en-US" sz="16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1066800"/>
            <a:ext cx="6091069" cy="4572000"/>
          </a:xfrm>
          <a:prstGeom prst="rect">
            <a:avLst/>
          </a:prstGeom>
          <a:ln>
            <a:solidFill>
              <a:schemeClr val="tx1"/>
            </a:solid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066800"/>
            <a:ext cx="6112512" cy="4572000"/>
          </a:xfrm>
          <a:prstGeom prst="rect">
            <a:avLst/>
          </a:prstGeom>
          <a:ln>
            <a:solidFill>
              <a:schemeClr val="tx1"/>
            </a:solidFill>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1081268"/>
            <a:ext cx="6094353" cy="4572000"/>
          </a:xfrm>
          <a:prstGeom prst="rect">
            <a:avLst/>
          </a:prstGeom>
          <a:ln>
            <a:solidFill>
              <a:schemeClr val="tx1"/>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1066800"/>
            <a:ext cx="6087771" cy="4572000"/>
          </a:xfrm>
          <a:prstGeom prst="rect">
            <a:avLst/>
          </a:prstGeom>
          <a:ln>
            <a:solidFill>
              <a:schemeClr val="tx1"/>
            </a:solid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8660" y="1066800"/>
            <a:ext cx="6071340" cy="4572000"/>
          </a:xfrm>
          <a:prstGeom prst="rect">
            <a:avLst/>
          </a:prstGeom>
          <a:ln>
            <a:solidFill>
              <a:schemeClr val="tx1"/>
            </a:solidFill>
          </a:ln>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1081268"/>
            <a:ext cx="6084504" cy="4572000"/>
          </a:xfrm>
          <a:prstGeom prst="rect">
            <a:avLst/>
          </a:prstGeom>
          <a:ln>
            <a:solidFill>
              <a:schemeClr val="tx1"/>
            </a:solidFill>
          </a:ln>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1081268"/>
            <a:ext cx="6120821" cy="4572000"/>
          </a:xfrm>
          <a:prstGeom prst="rect">
            <a:avLst/>
          </a:prstGeom>
          <a:ln>
            <a:solidFill>
              <a:schemeClr val="tx1"/>
            </a:solidFill>
          </a:ln>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2160" y="1066800"/>
            <a:ext cx="6094353" cy="4572000"/>
          </a:xfrm>
          <a:prstGeom prst="rect">
            <a:avLst/>
          </a:prstGeom>
          <a:ln>
            <a:solidFill>
              <a:schemeClr val="tx1"/>
            </a:solidFill>
          </a:ln>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1066800"/>
            <a:ext cx="6102605" cy="4572000"/>
          </a:xfrm>
          <a:prstGeom prst="rect">
            <a:avLst/>
          </a:prstGeom>
          <a:ln>
            <a:solidFill>
              <a:schemeClr val="tx1"/>
            </a:solidFill>
          </a:ln>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3882" y="1057275"/>
            <a:ext cx="6087771" cy="4572000"/>
          </a:xfrm>
          <a:prstGeom prst="rect">
            <a:avLst/>
          </a:prstGeom>
          <a:ln>
            <a:solidFill>
              <a:schemeClr val="tx1"/>
            </a:solidFill>
          </a:ln>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92647" y="1057275"/>
            <a:ext cx="6115857" cy="4572000"/>
          </a:xfrm>
          <a:prstGeom prst="rect">
            <a:avLst/>
          </a:prstGeom>
          <a:ln>
            <a:solidFill>
              <a:schemeClr val="tx1"/>
            </a:solidFill>
          </a:ln>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50655" y="1066800"/>
            <a:ext cx="6167698" cy="4572000"/>
          </a:xfrm>
          <a:prstGeom prst="rect">
            <a:avLst/>
          </a:prstGeom>
          <a:ln>
            <a:solidFill>
              <a:schemeClr val="tx1"/>
            </a:solidFill>
          </a:ln>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99203" y="1057275"/>
            <a:ext cx="6302743" cy="4632577"/>
          </a:xfrm>
          <a:prstGeom prst="rect">
            <a:avLst/>
          </a:prstGeom>
        </p:spPr>
      </p:pic>
      <p:pic>
        <p:nvPicPr>
          <p:cNvPr id="1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9203" y="1046978"/>
            <a:ext cx="6314464" cy="4640580"/>
          </a:xfrm>
          <a:prstGeom prst="rect">
            <a:avLst/>
          </a:prstGeom>
        </p:spPr>
      </p:pic>
    </p:spTree>
    <p:extLst>
      <p:ext uri="{BB962C8B-B14F-4D97-AF65-F5344CB8AC3E}">
        <p14:creationId xmlns:p14="http://schemas.microsoft.com/office/powerpoint/2010/main" val="175634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257800"/>
          </a:xfrm>
        </p:spPr>
        <p:txBody>
          <a:bodyPr>
            <a:normAutofit lnSpcReduction="10000"/>
          </a:bodyPr>
          <a:lstStyle/>
          <a:p>
            <a:r>
              <a:rPr lang="en-US" dirty="0" smtClean="0"/>
              <a:t>What to look for:</a:t>
            </a:r>
          </a:p>
          <a:p>
            <a:pPr lvl="1"/>
            <a:r>
              <a:rPr lang="en-US" dirty="0" smtClean="0"/>
              <a:t>Good </a:t>
            </a:r>
            <a:r>
              <a:rPr lang="en-US" dirty="0"/>
              <a:t>wind </a:t>
            </a:r>
            <a:r>
              <a:rPr lang="en-US" dirty="0" smtClean="0"/>
              <a:t>speeds (6.5 m/s or greater)</a:t>
            </a:r>
            <a:endParaRPr lang="en-US" dirty="0"/>
          </a:p>
          <a:p>
            <a:pPr lvl="1"/>
            <a:r>
              <a:rPr lang="en-US" dirty="0"/>
              <a:t>Transmission lines</a:t>
            </a:r>
          </a:p>
          <a:p>
            <a:endParaRPr lang="en-US" dirty="0" smtClean="0"/>
          </a:p>
          <a:p>
            <a:r>
              <a:rPr lang="en-US" dirty="0" smtClean="0"/>
              <a:t>Break into groups</a:t>
            </a:r>
          </a:p>
          <a:p>
            <a:r>
              <a:rPr lang="en-US" dirty="0" smtClean="0"/>
              <a:t>Use </a:t>
            </a:r>
            <a:r>
              <a:rPr lang="en-US" b="1" dirty="0" smtClean="0"/>
              <a:t>100 m</a:t>
            </a:r>
            <a:r>
              <a:rPr lang="en-US" dirty="0" smtClean="0"/>
              <a:t> Wind Potential Map</a:t>
            </a:r>
          </a:p>
          <a:p>
            <a:r>
              <a:rPr lang="en-US" dirty="0" smtClean="0"/>
              <a:t>Select </a:t>
            </a:r>
            <a:r>
              <a:rPr lang="en-US" b="1" dirty="0" smtClean="0"/>
              <a:t>10</a:t>
            </a:r>
            <a:r>
              <a:rPr lang="en-US" dirty="0" smtClean="0"/>
              <a:t> locations to build a wind farm.</a:t>
            </a:r>
          </a:p>
          <a:p>
            <a:r>
              <a:rPr lang="en-US" dirty="0" smtClean="0"/>
              <a:t>Determine why you choose those locations.</a:t>
            </a:r>
          </a:p>
          <a:p>
            <a:r>
              <a:rPr lang="en-US" dirty="0" smtClean="0"/>
              <a:t>In the “real” world, what other factors would you have to take into consideration.</a:t>
            </a: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Project – Phase 1</a:t>
            </a:r>
            <a:endParaRPr lang="en-US" dirty="0"/>
          </a:p>
        </p:txBody>
      </p:sp>
    </p:spTree>
    <p:extLst>
      <p:ext uri="{BB962C8B-B14F-4D97-AF65-F5344CB8AC3E}">
        <p14:creationId xmlns:p14="http://schemas.microsoft.com/office/powerpoint/2010/main" val="162232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NE_spd100m_0408052.pdf - Adobe Reader"/>
          <p:cNvPicPr>
            <a:picLocks noChangeAspect="1"/>
          </p:cNvPicPr>
          <p:nvPr/>
        </p:nvPicPr>
        <p:blipFill rotWithShape="1">
          <a:blip r:embed="rId3">
            <a:extLst>
              <a:ext uri="{28A0092B-C50C-407E-A947-70E740481C1C}">
                <a14:useLocalDpi xmlns:a14="http://schemas.microsoft.com/office/drawing/2010/main" val="0"/>
              </a:ext>
            </a:extLst>
          </a:blip>
          <a:srcRect l="3929" t="16250" r="2037" b="8194"/>
          <a:stretch/>
        </p:blipFill>
        <p:spPr>
          <a:xfrm>
            <a:off x="30119" y="533400"/>
            <a:ext cx="9113882" cy="5867400"/>
          </a:xfrm>
          <a:prstGeom prst="rect">
            <a:avLst/>
          </a:prstGeom>
          <a:ln>
            <a:solidFill>
              <a:schemeClr val="tx1"/>
            </a:solidFill>
          </a:ln>
        </p:spPr>
      </p:pic>
    </p:spTree>
    <p:extLst>
      <p:ext uri="{BB962C8B-B14F-4D97-AF65-F5344CB8AC3E}">
        <p14:creationId xmlns:p14="http://schemas.microsoft.com/office/powerpoint/2010/main" val="1976776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Locations selected for wind farms</a:t>
            </a:r>
          </a:p>
          <a:p>
            <a:r>
              <a:rPr lang="en-US" dirty="0" smtClean="0"/>
              <a:t>Why? Based on the information provided, what factors did you into consideration?</a:t>
            </a:r>
          </a:p>
          <a:p>
            <a:endParaRPr lang="en-US" dirty="0"/>
          </a:p>
          <a:p>
            <a:r>
              <a:rPr lang="en-US" dirty="0" smtClean="0"/>
              <a:t>Selecting a location with a good wind resource is important.</a:t>
            </a:r>
          </a:p>
          <a:p>
            <a:r>
              <a:rPr lang="en-US" dirty="0" smtClean="0"/>
              <a:t>What other factors would you need to take into consideration in the “real world”?</a:t>
            </a:r>
          </a:p>
          <a:p>
            <a:endParaRPr lang="en-US" dirty="0"/>
          </a:p>
          <a:p>
            <a:endParaRPr lang="en-US" dirty="0" smtClean="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Phase 1 Discussion</a:t>
            </a:r>
            <a:endParaRPr lang="en-US" dirty="0"/>
          </a:p>
        </p:txBody>
      </p:sp>
    </p:spTree>
    <p:extLst>
      <p:ext uri="{BB962C8B-B14F-4D97-AF65-F5344CB8AC3E}">
        <p14:creationId xmlns:p14="http://schemas.microsoft.com/office/powerpoint/2010/main" val="15315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The goal of this activity is to introduce students to the basics of wind energy, siting, and wildlife considerations.</a:t>
            </a:r>
          </a:p>
          <a:p>
            <a:endParaRPr lang="en-US" dirty="0" smtClean="0"/>
          </a:p>
          <a:p>
            <a:r>
              <a:rPr lang="en-US" dirty="0" smtClean="0"/>
              <a:t>This activity was initially designed as a guest lecture in college level courses.</a:t>
            </a:r>
          </a:p>
          <a:p>
            <a:r>
              <a:rPr lang="en-US" dirty="0" smtClean="0"/>
              <a:t>It has also been used successfully with an 8</a:t>
            </a:r>
            <a:r>
              <a:rPr lang="en-US" baseline="30000" dirty="0" smtClean="0"/>
              <a:t>th</a:t>
            </a:r>
            <a:r>
              <a:rPr lang="en-US" dirty="0" smtClean="0"/>
              <a:t> grade class.</a:t>
            </a:r>
          </a:p>
          <a:p>
            <a:endParaRPr lang="en-US" dirty="0"/>
          </a:p>
          <a:p>
            <a:endParaRPr lang="en-US" dirty="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25"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66725"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Instructions for Teachers - 1</a:t>
            </a:r>
            <a:endParaRPr lang="en-US" dirty="0"/>
          </a:p>
        </p:txBody>
      </p:sp>
    </p:spTree>
    <p:extLst>
      <p:ext uri="{BB962C8B-B14F-4D97-AF65-F5344CB8AC3E}">
        <p14:creationId xmlns:p14="http://schemas.microsoft.com/office/powerpoint/2010/main" val="431711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en-US" dirty="0" smtClean="0"/>
              <a:t>Are </a:t>
            </a:r>
            <a:r>
              <a:rPr lang="en-US" dirty="0"/>
              <a:t>there wildlife or habitat in the area that may be impacted by wind power development</a:t>
            </a:r>
            <a:r>
              <a:rPr lang="en-US" dirty="0" smtClean="0"/>
              <a:t>?</a:t>
            </a: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Some other factors to consider…</a:t>
            </a:r>
            <a:endParaRPr lang="en-US" dirty="0"/>
          </a:p>
        </p:txBody>
      </p:sp>
    </p:spTree>
    <p:extLst>
      <p:ext uri="{BB962C8B-B14F-4D97-AF65-F5344CB8AC3E}">
        <p14:creationId xmlns:p14="http://schemas.microsoft.com/office/powerpoint/2010/main" val="16046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Hundreds of species </a:t>
            </a:r>
            <a:r>
              <a:rPr lang="en-US" dirty="0" smtClean="0"/>
              <a:t>of wildlife live in </a:t>
            </a:r>
            <a:r>
              <a:rPr lang="en-US" dirty="0" smtClean="0"/>
              <a:t>Nebraska or migrate through, </a:t>
            </a:r>
            <a:r>
              <a:rPr lang="en-US" dirty="0" smtClean="0"/>
              <a:t>including over 400 species of birds</a:t>
            </a:r>
          </a:p>
          <a:p>
            <a:endParaRPr lang="en-US" dirty="0" smtClean="0"/>
          </a:p>
          <a:p>
            <a:r>
              <a:rPr lang="en-US" dirty="0" smtClean="0"/>
              <a:t>Number of species listed as threatened or endangered:</a:t>
            </a:r>
          </a:p>
          <a:p>
            <a:pPr lvl="1"/>
            <a:r>
              <a:rPr lang="en-US" dirty="0" smtClean="0"/>
              <a:t>Federal = 14</a:t>
            </a:r>
          </a:p>
          <a:p>
            <a:pPr lvl="1"/>
            <a:r>
              <a:rPr lang="en-US" dirty="0" smtClean="0"/>
              <a:t>State = 27</a:t>
            </a:r>
          </a:p>
          <a:p>
            <a:endParaRPr lang="en-US" dirty="0"/>
          </a:p>
          <a:p>
            <a:pPr lvl="1"/>
            <a:endParaRPr lang="en-US" dirty="0" smtClean="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Nebraska’s Wildlife</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898900"/>
            <a:ext cx="4572000" cy="2425700"/>
          </a:xfrm>
          <a:prstGeom prst="rect">
            <a:avLst/>
          </a:prstGeom>
          <a:ln>
            <a:solidFill>
              <a:schemeClr val="tx1"/>
            </a:solidFill>
          </a:ln>
        </p:spPr>
      </p:pic>
      <p:sp>
        <p:nvSpPr>
          <p:cNvPr id="7" name="TextBox 6"/>
          <p:cNvSpPr txBox="1"/>
          <p:nvPr/>
        </p:nvSpPr>
        <p:spPr>
          <a:xfrm>
            <a:off x="3810000" y="6290846"/>
            <a:ext cx="4680599" cy="338554"/>
          </a:xfrm>
          <a:prstGeom prst="rect">
            <a:avLst/>
          </a:prstGeom>
          <a:noFill/>
        </p:spPr>
        <p:txBody>
          <a:bodyPr wrap="square" rtlCol="0">
            <a:spAutoFit/>
          </a:bodyPr>
          <a:lstStyle/>
          <a:p>
            <a:r>
              <a:rPr lang="en-US" sz="1600" dirty="0" smtClean="0"/>
              <a:t>Swift fox – State Status Endangered -  USFWS photo</a:t>
            </a:r>
            <a:endParaRPr lang="en-US" sz="1600" dirty="0"/>
          </a:p>
        </p:txBody>
      </p:sp>
    </p:spTree>
    <p:extLst>
      <p:ext uri="{BB962C8B-B14F-4D97-AF65-F5344CB8AC3E}">
        <p14:creationId xmlns:p14="http://schemas.microsoft.com/office/powerpoint/2010/main" val="2167215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noGrp="1"/>
          </p:cNvSpPr>
          <p:nvPr>
            <p:ph idx="1"/>
          </p:nvPr>
        </p:nvSpPr>
        <p:spPr>
          <a:xfrm>
            <a:off x="457200" y="1600201"/>
            <a:ext cx="8229600" cy="236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Federal Endangered Species Act</a:t>
            </a:r>
          </a:p>
          <a:p>
            <a:r>
              <a:rPr lang="en-US" dirty="0" smtClean="0"/>
              <a:t>State Endangered Species Act</a:t>
            </a:r>
          </a:p>
          <a:p>
            <a:r>
              <a:rPr lang="en-US" dirty="0"/>
              <a:t>Bald and Golden Eagle Protection Act</a:t>
            </a:r>
          </a:p>
          <a:p>
            <a:r>
              <a:rPr lang="en-US" dirty="0" smtClean="0"/>
              <a:t>Migratory Bird Treaty Act of 1918</a:t>
            </a:r>
          </a:p>
          <a:p>
            <a:endParaRPr lang="en-US" dirty="0" smtClean="0"/>
          </a:p>
          <a:p>
            <a:endParaRPr lang="en-US" dirty="0"/>
          </a:p>
        </p:txBody>
      </p:sp>
      <p:pic>
        <p:nvPicPr>
          <p:cNvPr id="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Laws Protecting Wildlife</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3998394"/>
            <a:ext cx="5106987" cy="2605606"/>
          </a:xfrm>
          <a:prstGeom prst="rect">
            <a:avLst/>
          </a:prstGeom>
          <a:ln>
            <a:solidFill>
              <a:schemeClr val="tx1"/>
            </a:solidFill>
          </a:ln>
        </p:spPr>
      </p:pic>
      <p:sp>
        <p:nvSpPr>
          <p:cNvPr id="7" name="TextBox 6"/>
          <p:cNvSpPr txBox="1"/>
          <p:nvPr/>
        </p:nvSpPr>
        <p:spPr>
          <a:xfrm>
            <a:off x="5721349" y="6234668"/>
            <a:ext cx="1600200" cy="369332"/>
          </a:xfrm>
          <a:prstGeom prst="rect">
            <a:avLst/>
          </a:prstGeom>
          <a:noFill/>
        </p:spPr>
        <p:txBody>
          <a:bodyPr wrap="square" rtlCol="0">
            <a:spAutoFit/>
          </a:bodyPr>
          <a:lstStyle/>
          <a:p>
            <a:r>
              <a:rPr lang="en-US" dirty="0" smtClean="0"/>
              <a:t>TNC image</a:t>
            </a:r>
            <a:endParaRPr lang="en-US" dirty="0"/>
          </a:p>
        </p:txBody>
      </p:sp>
    </p:spTree>
    <p:extLst>
      <p:ext uri="{BB962C8B-B14F-4D97-AF65-F5344CB8AC3E}">
        <p14:creationId xmlns:p14="http://schemas.microsoft.com/office/powerpoint/2010/main" val="1087882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9787" y="3124200"/>
            <a:ext cx="2622845" cy="1760220"/>
          </a:xfrm>
          <a:prstGeom prst="rect">
            <a:avLst/>
          </a:prstGeom>
          <a:ln>
            <a:solidFill>
              <a:schemeClr val="tx1"/>
            </a:solidFill>
          </a:ln>
        </p:spPr>
      </p:pic>
      <p:pic>
        <p:nvPicPr>
          <p:cNvPr id="9" name="Content Placeholder 8"/>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228600" y="2286000"/>
            <a:ext cx="1752600" cy="2575560"/>
          </a:xfrm>
          <a:ln>
            <a:solidFill>
              <a:schemeClr val="tx1"/>
            </a:solidFill>
          </a:ln>
        </p:spPr>
      </p:pic>
      <p:pic>
        <p:nvPicPr>
          <p:cNvPr id="4" name="Picture 2"/>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Federal Endangered Species Act</a:t>
            </a:r>
          </a:p>
        </p:txBody>
      </p:sp>
      <p:sp>
        <p:nvSpPr>
          <p:cNvPr id="10" name="TextBox 9"/>
          <p:cNvSpPr txBox="1"/>
          <p:nvPr/>
        </p:nvSpPr>
        <p:spPr>
          <a:xfrm>
            <a:off x="228600" y="4343400"/>
            <a:ext cx="1781000" cy="369332"/>
          </a:xfrm>
          <a:prstGeom prst="rect">
            <a:avLst/>
          </a:prstGeom>
          <a:noFill/>
        </p:spPr>
        <p:txBody>
          <a:bodyPr wrap="none" rtlCol="0">
            <a:spAutoFit/>
          </a:bodyPr>
          <a:lstStyle/>
          <a:p>
            <a:r>
              <a:rPr lang="en-US" b="1" dirty="0" smtClean="0">
                <a:solidFill>
                  <a:schemeClr val="bg1"/>
                </a:solidFill>
              </a:rPr>
              <a:t>Whooping Crane</a:t>
            </a:r>
            <a:endParaRPr lang="en-US" b="1" dirty="0">
              <a:solidFill>
                <a:schemeClr val="bg1"/>
              </a:solidFill>
            </a:endParaRPr>
          </a:p>
        </p:txBody>
      </p:sp>
      <p:sp>
        <p:nvSpPr>
          <p:cNvPr id="12" name="TextBox 11"/>
          <p:cNvSpPr txBox="1"/>
          <p:nvPr/>
        </p:nvSpPr>
        <p:spPr>
          <a:xfrm>
            <a:off x="2529787" y="3253978"/>
            <a:ext cx="1918923" cy="369332"/>
          </a:xfrm>
          <a:prstGeom prst="rect">
            <a:avLst/>
          </a:prstGeom>
          <a:noFill/>
        </p:spPr>
        <p:txBody>
          <a:bodyPr wrap="none" rtlCol="0">
            <a:spAutoFit/>
          </a:bodyPr>
          <a:lstStyle/>
          <a:p>
            <a:r>
              <a:rPr lang="en-US" b="1" dirty="0" smtClean="0">
                <a:solidFill>
                  <a:schemeClr val="bg1"/>
                </a:solidFill>
              </a:rPr>
              <a:t>Interior Least Tern</a:t>
            </a:r>
            <a:endParaRPr lang="en-US" b="1" dirty="0">
              <a:solidFill>
                <a:schemeClr val="bg1"/>
              </a:solidFill>
            </a:endParaRPr>
          </a:p>
        </p:txBody>
      </p:sp>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7400" y="4800600"/>
            <a:ext cx="2471351" cy="1600200"/>
          </a:xfrm>
          <a:prstGeom prst="rect">
            <a:avLst/>
          </a:prstGeom>
          <a:ln>
            <a:solidFill>
              <a:schemeClr val="tx1"/>
            </a:solidFill>
          </a:ln>
        </p:spPr>
      </p:pic>
      <p:sp>
        <p:nvSpPr>
          <p:cNvPr id="14" name="TextBox 13"/>
          <p:cNvSpPr txBox="1"/>
          <p:nvPr/>
        </p:nvSpPr>
        <p:spPr>
          <a:xfrm>
            <a:off x="2514600" y="6090047"/>
            <a:ext cx="2020681" cy="615553"/>
          </a:xfrm>
          <a:prstGeom prst="rect">
            <a:avLst/>
          </a:prstGeom>
          <a:noFill/>
        </p:spPr>
        <p:txBody>
          <a:bodyPr wrap="none" rtlCol="0">
            <a:spAutoFit/>
          </a:bodyPr>
          <a:lstStyle/>
          <a:p>
            <a:r>
              <a:rPr lang="en-US" b="1" dirty="0" smtClean="0"/>
              <a:t>Black-footed Ferret</a:t>
            </a:r>
          </a:p>
          <a:p>
            <a:r>
              <a:rPr lang="en-US" sz="1600" dirty="0" smtClean="0"/>
              <a:t>Photo: R. List</a:t>
            </a:r>
            <a:endParaRPr lang="en-US" sz="1600" dirty="0"/>
          </a:p>
        </p:txBody>
      </p:sp>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200" y="4953000"/>
            <a:ext cx="2343811" cy="1571625"/>
          </a:xfrm>
          <a:prstGeom prst="rect">
            <a:avLst/>
          </a:prstGeom>
          <a:ln>
            <a:solidFill>
              <a:schemeClr val="tx1"/>
            </a:solidFill>
          </a:ln>
        </p:spPr>
      </p:pic>
      <p:sp>
        <p:nvSpPr>
          <p:cNvPr id="17" name="TextBox 16"/>
          <p:cNvSpPr txBox="1"/>
          <p:nvPr/>
        </p:nvSpPr>
        <p:spPr>
          <a:xfrm>
            <a:off x="76200" y="6172200"/>
            <a:ext cx="2329227" cy="615553"/>
          </a:xfrm>
          <a:prstGeom prst="rect">
            <a:avLst/>
          </a:prstGeom>
          <a:noFill/>
        </p:spPr>
        <p:txBody>
          <a:bodyPr wrap="none" rtlCol="0">
            <a:spAutoFit/>
          </a:bodyPr>
          <a:lstStyle/>
          <a:p>
            <a:r>
              <a:rPr lang="en-US" b="1" dirty="0" smtClean="0"/>
              <a:t>Salt Creek Tiger Beetle</a:t>
            </a:r>
          </a:p>
          <a:p>
            <a:r>
              <a:rPr lang="en-US" sz="1600" dirty="0" smtClean="0"/>
              <a:t>Photo by: Seth Willey</a:t>
            </a:r>
            <a:endParaRPr lang="en-US" sz="1600" dirty="0"/>
          </a:p>
        </p:txBody>
      </p:sp>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72200" y="2081212"/>
            <a:ext cx="2793876" cy="2086094"/>
          </a:xfrm>
          <a:prstGeom prst="rect">
            <a:avLst/>
          </a:prstGeom>
          <a:ln>
            <a:solidFill>
              <a:schemeClr val="tx1"/>
            </a:solidFill>
          </a:ln>
        </p:spPr>
      </p:pic>
      <p:sp>
        <p:nvSpPr>
          <p:cNvPr id="19" name="TextBox 18"/>
          <p:cNvSpPr txBox="1"/>
          <p:nvPr/>
        </p:nvSpPr>
        <p:spPr>
          <a:xfrm>
            <a:off x="6443911" y="3770352"/>
            <a:ext cx="1435393" cy="369332"/>
          </a:xfrm>
          <a:prstGeom prst="rect">
            <a:avLst/>
          </a:prstGeom>
          <a:noFill/>
        </p:spPr>
        <p:txBody>
          <a:bodyPr wrap="none" rtlCol="0">
            <a:spAutoFit/>
          </a:bodyPr>
          <a:lstStyle/>
          <a:p>
            <a:r>
              <a:rPr lang="en-US" b="1" dirty="0" smtClean="0"/>
              <a:t>Piping Plover</a:t>
            </a:r>
            <a:endParaRPr lang="en-US" b="1" dirty="0"/>
          </a:p>
        </p:txBody>
      </p:sp>
      <p:pic>
        <p:nvPicPr>
          <p:cNvPr id="102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15473" y="4583668"/>
            <a:ext cx="1799727" cy="204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315200" y="6172200"/>
            <a:ext cx="1828800" cy="584775"/>
          </a:xfrm>
          <a:prstGeom prst="rect">
            <a:avLst/>
          </a:prstGeom>
          <a:noFill/>
        </p:spPr>
        <p:txBody>
          <a:bodyPr wrap="square" rtlCol="0">
            <a:spAutoFit/>
          </a:bodyPr>
          <a:lstStyle/>
          <a:p>
            <a:r>
              <a:rPr lang="en-US" sz="1600" dirty="0" smtClean="0"/>
              <a:t>Photo by: G. N. </a:t>
            </a:r>
            <a:r>
              <a:rPr lang="en-US" sz="1600" dirty="0" err="1" smtClean="0"/>
              <a:t>Rysgaard</a:t>
            </a:r>
            <a:endParaRPr lang="en-US" sz="1600" dirty="0"/>
          </a:p>
        </p:txBody>
      </p:sp>
      <p:sp>
        <p:nvSpPr>
          <p:cNvPr id="2" name="TextBox 1"/>
          <p:cNvSpPr txBox="1"/>
          <p:nvPr/>
        </p:nvSpPr>
        <p:spPr>
          <a:xfrm>
            <a:off x="1828800" y="1905000"/>
            <a:ext cx="2209836" cy="584775"/>
          </a:xfrm>
          <a:prstGeom prst="rect">
            <a:avLst/>
          </a:prstGeom>
          <a:solidFill>
            <a:schemeClr val="accent1">
              <a:lumMod val="40000"/>
              <a:lumOff val="60000"/>
            </a:schemeClr>
          </a:solidFill>
          <a:ln>
            <a:solidFill>
              <a:schemeClr val="tx1"/>
            </a:solidFill>
          </a:ln>
        </p:spPr>
        <p:txBody>
          <a:bodyPr wrap="none" rtlCol="0">
            <a:spAutoFit/>
          </a:bodyPr>
          <a:lstStyle/>
          <a:p>
            <a:r>
              <a:rPr lang="en-US" sz="3200" b="1" dirty="0" smtClean="0"/>
              <a:t>Endangered</a:t>
            </a:r>
            <a:endParaRPr lang="en-US" sz="3200" b="1" dirty="0"/>
          </a:p>
        </p:txBody>
      </p:sp>
      <p:sp>
        <p:nvSpPr>
          <p:cNvPr id="21" name="TextBox 20"/>
          <p:cNvSpPr txBox="1"/>
          <p:nvPr/>
        </p:nvSpPr>
        <p:spPr>
          <a:xfrm>
            <a:off x="5867400" y="1752600"/>
            <a:ext cx="2144561" cy="584775"/>
          </a:xfrm>
          <a:prstGeom prst="rect">
            <a:avLst/>
          </a:prstGeom>
          <a:solidFill>
            <a:schemeClr val="accent1">
              <a:lumMod val="40000"/>
              <a:lumOff val="60000"/>
            </a:schemeClr>
          </a:solidFill>
          <a:ln>
            <a:solidFill>
              <a:schemeClr val="tx1"/>
            </a:solidFill>
          </a:ln>
        </p:spPr>
        <p:txBody>
          <a:bodyPr wrap="none" rtlCol="0">
            <a:spAutoFit/>
          </a:bodyPr>
          <a:lstStyle/>
          <a:p>
            <a:r>
              <a:rPr lang="en-US" sz="3200" b="1" dirty="0" smtClean="0"/>
              <a:t>Threatened</a:t>
            </a:r>
            <a:endParaRPr lang="en-US" sz="3200" b="1" dirty="0"/>
          </a:p>
        </p:txBody>
      </p:sp>
      <p:sp>
        <p:nvSpPr>
          <p:cNvPr id="3" name="TextBox 2"/>
          <p:cNvSpPr txBox="1"/>
          <p:nvPr/>
        </p:nvSpPr>
        <p:spPr>
          <a:xfrm>
            <a:off x="7288427" y="5638800"/>
            <a:ext cx="2007973" cy="923330"/>
          </a:xfrm>
          <a:prstGeom prst="rect">
            <a:avLst/>
          </a:prstGeom>
          <a:noFill/>
        </p:spPr>
        <p:txBody>
          <a:bodyPr wrap="square" rtlCol="0">
            <a:spAutoFit/>
          </a:bodyPr>
          <a:lstStyle/>
          <a:p>
            <a:r>
              <a:rPr lang="en-US" b="1" dirty="0"/>
              <a:t>Western Prairie</a:t>
            </a:r>
          </a:p>
          <a:p>
            <a:r>
              <a:rPr lang="en-US" b="1" dirty="0"/>
              <a:t>Fringed Orchid</a:t>
            </a:r>
          </a:p>
          <a:p>
            <a:endParaRPr lang="en-US" dirty="0"/>
          </a:p>
        </p:txBody>
      </p:sp>
    </p:spTree>
    <p:extLst>
      <p:ext uri="{BB962C8B-B14F-4D97-AF65-F5344CB8AC3E}">
        <p14:creationId xmlns:p14="http://schemas.microsoft.com/office/powerpoint/2010/main" val="686526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Whooping Cranes in Nebraska</a:t>
            </a:r>
            <a:endParaRPr lang="en-US" dirty="0"/>
          </a:p>
        </p:txBody>
      </p:sp>
      <p:sp>
        <p:nvSpPr>
          <p:cNvPr id="12" name="Content Placeholder 11"/>
          <p:cNvSpPr>
            <a:spLocks noGrp="1"/>
          </p:cNvSpPr>
          <p:nvPr>
            <p:ph sz="half" idx="1"/>
          </p:nvPr>
        </p:nvSpPr>
        <p:spPr>
          <a:xfrm>
            <a:off x="457200" y="1600200"/>
            <a:ext cx="4038600" cy="4953000"/>
          </a:xfrm>
        </p:spPr>
        <p:txBody>
          <a:bodyPr>
            <a:normAutofit/>
          </a:bodyPr>
          <a:lstStyle/>
          <a:p>
            <a:r>
              <a:rPr lang="en-US" dirty="0"/>
              <a:t>T</a:t>
            </a:r>
            <a:r>
              <a:rPr lang="en-US" dirty="0" smtClean="0"/>
              <a:t>he ONLY natural, self sustaining migratory flock</a:t>
            </a:r>
          </a:p>
          <a:p>
            <a:r>
              <a:rPr lang="en-US" dirty="0" smtClean="0"/>
              <a:t>In the winter of 1941-1942, only 16 birds remained</a:t>
            </a:r>
          </a:p>
          <a:p>
            <a:r>
              <a:rPr lang="en-US" dirty="0" smtClean="0"/>
              <a:t>Currently ~300 birds</a:t>
            </a:r>
          </a:p>
          <a:p>
            <a:r>
              <a:rPr lang="en-US" dirty="0" smtClean="0"/>
              <a:t>Endangered</a:t>
            </a:r>
          </a:p>
          <a:p>
            <a:r>
              <a:rPr lang="en-US" dirty="0" smtClean="0"/>
              <a:t>Species of concern for wind energy developers</a:t>
            </a:r>
          </a:p>
          <a:p>
            <a:endParaRPr lang="en-US" dirty="0"/>
          </a:p>
        </p:txBody>
      </p:sp>
      <p:pic>
        <p:nvPicPr>
          <p:cNvPr id="20" name="Content Placeholder 19"/>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953000" y="1447800"/>
            <a:ext cx="3352800" cy="4927158"/>
          </a:xfrm>
          <a:ln>
            <a:solidFill>
              <a:schemeClr val="tx1"/>
            </a:solidFill>
          </a:ln>
        </p:spPr>
      </p:pic>
    </p:spTree>
    <p:extLst>
      <p:ext uri="{BB962C8B-B14F-4D97-AF65-F5344CB8AC3E}">
        <p14:creationId xmlns:p14="http://schemas.microsoft.com/office/powerpoint/2010/main" val="3934642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Title 1"/>
          <p:cNvSpPr txBox="1">
            <a:spLocks/>
          </p:cNvSpPr>
          <p:nvPr/>
        </p:nvSpPr>
        <p:spPr>
          <a:xfrm>
            <a:off x="457200" y="76200"/>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Map of Whooping Cranes in Nebraska</a:t>
            </a:r>
            <a:endParaRPr lang="en-US" dirty="0"/>
          </a:p>
        </p:txBody>
      </p:sp>
      <p:pic>
        <p:nvPicPr>
          <p:cNvPr id="10" name="Content Placehold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309" y="1209675"/>
            <a:ext cx="7787123" cy="5038725"/>
          </a:xfrm>
          <a:prstGeom prst="rect">
            <a:avLst/>
          </a:prstGeom>
          <a:ln>
            <a:solidFill>
              <a:schemeClr val="tx1"/>
            </a:solidFill>
          </a:ln>
        </p:spPr>
      </p:pic>
    </p:spTree>
    <p:extLst>
      <p:ext uri="{BB962C8B-B14F-4D97-AF65-F5344CB8AC3E}">
        <p14:creationId xmlns:p14="http://schemas.microsoft.com/office/powerpoint/2010/main" val="1735613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Title 1"/>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Nebraska Non-game and Endangered Species Conservation Act</a:t>
            </a:r>
            <a:br>
              <a:rPr lang="en-US" sz="4000" dirty="0" smtClean="0"/>
            </a:br>
            <a:endParaRPr lang="en-US" sz="4000" dirty="0"/>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1491" y="3276600"/>
            <a:ext cx="1987709" cy="2627233"/>
          </a:xfrm>
          <a:prstGeom prst="rect">
            <a:avLst/>
          </a:prstGeom>
          <a:ln>
            <a:solidFill>
              <a:schemeClr val="tx1"/>
            </a:solidFill>
          </a:ln>
        </p:spPr>
      </p:pic>
      <p:sp>
        <p:nvSpPr>
          <p:cNvPr id="10" name="TextBox 9"/>
          <p:cNvSpPr txBox="1"/>
          <p:nvPr/>
        </p:nvSpPr>
        <p:spPr>
          <a:xfrm>
            <a:off x="7091799" y="5879068"/>
            <a:ext cx="1785297" cy="369332"/>
          </a:xfrm>
          <a:prstGeom prst="rect">
            <a:avLst/>
          </a:prstGeom>
          <a:noFill/>
        </p:spPr>
        <p:txBody>
          <a:bodyPr wrap="none" rtlCol="0">
            <a:spAutoFit/>
          </a:bodyPr>
          <a:lstStyle/>
          <a:p>
            <a:r>
              <a:rPr lang="en-US" b="1" dirty="0" smtClean="0"/>
              <a:t>Mountain Plover</a:t>
            </a:r>
            <a:endParaRPr lang="en-US" b="1" dirty="0"/>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 y="5173980"/>
            <a:ext cx="2743200" cy="1455420"/>
          </a:xfrm>
          <a:prstGeom prst="rect">
            <a:avLst/>
          </a:prstGeom>
          <a:ln>
            <a:solidFill>
              <a:schemeClr val="tx1"/>
            </a:solidFill>
          </a:ln>
        </p:spPr>
      </p:pic>
      <p:sp>
        <p:nvSpPr>
          <p:cNvPr id="14" name="TextBox 13"/>
          <p:cNvSpPr txBox="1"/>
          <p:nvPr/>
        </p:nvSpPr>
        <p:spPr>
          <a:xfrm>
            <a:off x="76200" y="6564868"/>
            <a:ext cx="2804229" cy="369332"/>
          </a:xfrm>
          <a:prstGeom prst="rect">
            <a:avLst/>
          </a:prstGeom>
          <a:noFill/>
        </p:spPr>
        <p:txBody>
          <a:bodyPr wrap="none" rtlCol="0">
            <a:spAutoFit/>
          </a:bodyPr>
          <a:lstStyle/>
          <a:p>
            <a:r>
              <a:rPr lang="en-US" b="1" dirty="0" smtClean="0"/>
              <a:t>Swift Fox           </a:t>
            </a:r>
            <a:r>
              <a:rPr lang="en-US" sz="1600" dirty="0" smtClean="0"/>
              <a:t>Photo: USFWS</a:t>
            </a:r>
            <a:endParaRPr lang="en-US" dirty="0"/>
          </a:p>
        </p:txBody>
      </p:sp>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5659" y="2822666"/>
            <a:ext cx="3149600" cy="2362200"/>
          </a:xfrm>
          <a:prstGeom prst="rect">
            <a:avLst/>
          </a:prstGeom>
          <a:ln>
            <a:solidFill>
              <a:schemeClr val="tx1"/>
            </a:solidFill>
          </a:ln>
        </p:spPr>
      </p:pic>
      <p:sp>
        <p:nvSpPr>
          <p:cNvPr id="16" name="TextBox 15"/>
          <p:cNvSpPr txBox="1"/>
          <p:nvPr/>
        </p:nvSpPr>
        <p:spPr>
          <a:xfrm>
            <a:off x="2970394" y="5816025"/>
            <a:ext cx="1754006" cy="584775"/>
          </a:xfrm>
          <a:prstGeom prst="rect">
            <a:avLst/>
          </a:prstGeom>
          <a:noFill/>
        </p:spPr>
        <p:txBody>
          <a:bodyPr wrap="none" rtlCol="0">
            <a:spAutoFit/>
          </a:bodyPr>
          <a:lstStyle/>
          <a:p>
            <a:r>
              <a:rPr lang="en-US" b="1" dirty="0" smtClean="0"/>
              <a:t>River Otter   </a:t>
            </a:r>
          </a:p>
          <a:p>
            <a:r>
              <a:rPr lang="en-US" sz="1400" dirty="0" smtClean="0"/>
              <a:t>Photo: Nicole </a:t>
            </a:r>
            <a:r>
              <a:rPr lang="en-US" sz="1400" dirty="0" err="1" smtClean="0"/>
              <a:t>Duplaix</a:t>
            </a:r>
            <a:endParaRPr lang="en-US" sz="1400" dirty="0"/>
          </a:p>
        </p:txBody>
      </p:sp>
      <p:pic>
        <p:nvPicPr>
          <p:cNvPr id="205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08704" y="3657601"/>
            <a:ext cx="2176125" cy="28471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953000" y="5879068"/>
            <a:ext cx="2077685" cy="861774"/>
          </a:xfrm>
          <a:prstGeom prst="rect">
            <a:avLst/>
          </a:prstGeom>
          <a:noFill/>
        </p:spPr>
        <p:txBody>
          <a:bodyPr wrap="none" rtlCol="0">
            <a:spAutoFit/>
          </a:bodyPr>
          <a:lstStyle/>
          <a:p>
            <a:r>
              <a:rPr lang="en-US" b="1" dirty="0" smtClean="0">
                <a:solidFill>
                  <a:schemeClr val="bg1"/>
                </a:solidFill>
              </a:rPr>
              <a:t>Small White Lady’s </a:t>
            </a:r>
          </a:p>
          <a:p>
            <a:r>
              <a:rPr lang="en-US" b="1" dirty="0" smtClean="0">
                <a:solidFill>
                  <a:schemeClr val="bg1"/>
                </a:solidFill>
              </a:rPr>
              <a:t>Slipper       </a:t>
            </a:r>
          </a:p>
          <a:p>
            <a:r>
              <a:rPr lang="en-US" sz="1400" dirty="0" smtClean="0"/>
              <a:t>Photo by: Susan R. Crispin</a:t>
            </a:r>
          </a:p>
        </p:txBody>
      </p:sp>
      <p:sp>
        <p:nvSpPr>
          <p:cNvPr id="11" name="TextBox 10"/>
          <p:cNvSpPr txBox="1"/>
          <p:nvPr/>
        </p:nvSpPr>
        <p:spPr>
          <a:xfrm>
            <a:off x="946846" y="2057400"/>
            <a:ext cx="2209836" cy="584775"/>
          </a:xfrm>
          <a:prstGeom prst="rect">
            <a:avLst/>
          </a:prstGeom>
          <a:solidFill>
            <a:schemeClr val="accent1">
              <a:lumMod val="60000"/>
              <a:lumOff val="40000"/>
            </a:schemeClr>
          </a:solidFill>
          <a:ln>
            <a:solidFill>
              <a:schemeClr val="tx1"/>
            </a:solidFill>
          </a:ln>
        </p:spPr>
        <p:txBody>
          <a:bodyPr wrap="none" rtlCol="0">
            <a:spAutoFit/>
          </a:bodyPr>
          <a:lstStyle/>
          <a:p>
            <a:r>
              <a:rPr lang="en-US" sz="3200" b="1" dirty="0" smtClean="0"/>
              <a:t>Endangered</a:t>
            </a:r>
            <a:endParaRPr lang="en-US" sz="3200" b="1" dirty="0"/>
          </a:p>
        </p:txBody>
      </p:sp>
      <p:sp>
        <p:nvSpPr>
          <p:cNvPr id="12" name="TextBox 11"/>
          <p:cNvSpPr txBox="1"/>
          <p:nvPr/>
        </p:nvSpPr>
        <p:spPr>
          <a:xfrm>
            <a:off x="6694639" y="2057399"/>
            <a:ext cx="2144561" cy="584775"/>
          </a:xfrm>
          <a:prstGeom prst="rect">
            <a:avLst/>
          </a:prstGeom>
          <a:solidFill>
            <a:schemeClr val="accent1">
              <a:lumMod val="40000"/>
              <a:lumOff val="60000"/>
            </a:schemeClr>
          </a:solidFill>
          <a:ln>
            <a:solidFill>
              <a:schemeClr val="tx1"/>
            </a:solidFill>
          </a:ln>
        </p:spPr>
        <p:txBody>
          <a:bodyPr wrap="none" rtlCol="0">
            <a:spAutoFit/>
          </a:bodyPr>
          <a:lstStyle/>
          <a:p>
            <a:r>
              <a:rPr lang="en-US" sz="3200" b="1" dirty="0" smtClean="0"/>
              <a:t>Threatened</a:t>
            </a:r>
            <a:endParaRPr lang="en-US" sz="3200" b="1" dirty="0"/>
          </a:p>
        </p:txBody>
      </p:sp>
    </p:spTree>
    <p:extLst>
      <p:ext uri="{BB962C8B-B14F-4D97-AF65-F5344CB8AC3E}">
        <p14:creationId xmlns:p14="http://schemas.microsoft.com/office/powerpoint/2010/main" val="945943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itle 1"/>
          <p:cNvSpPr txBox="1">
            <a:spLocks/>
          </p:cNvSpPr>
          <p:nvPr/>
        </p:nvSpPr>
        <p:spPr>
          <a:xfrm>
            <a:off x="457200" y="76200"/>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Bald and Golden Eagle Protection Act</a:t>
            </a:r>
            <a:endParaRPr lang="en-US" dirty="0"/>
          </a:p>
        </p:txBody>
      </p:sp>
      <p:pic>
        <p:nvPicPr>
          <p:cNvPr id="11" name="Content Placeholder 10" descr="Feds propose allowing wind-farm developer to kill golden eagles - U.S. News - Google Chrome"/>
          <p:cNvPicPr>
            <a:picLocks noGrp="1" noChangeAspect="1"/>
          </p:cNvPicPr>
          <p:nvPr>
            <p:ph sz="half" idx="1"/>
          </p:nvPr>
        </p:nvPicPr>
        <p:blipFill rotWithShape="1">
          <a:blip r:embed="rId5" cstate="email">
            <a:extLst>
              <a:ext uri="{28A0092B-C50C-407E-A947-70E740481C1C}">
                <a14:useLocalDpi xmlns:a14="http://schemas.microsoft.com/office/drawing/2010/main"/>
              </a:ext>
            </a:extLst>
          </a:blip>
          <a:srcRect/>
          <a:stretch/>
        </p:blipFill>
        <p:spPr>
          <a:xfrm>
            <a:off x="990600" y="1219200"/>
            <a:ext cx="6781800" cy="4811024"/>
          </a:xfrm>
          <a:ln>
            <a:solidFill>
              <a:schemeClr val="tx1"/>
            </a:solidFill>
          </a:ln>
        </p:spPr>
      </p:pic>
    </p:spTree>
    <p:extLst>
      <p:ext uri="{BB962C8B-B14F-4D97-AF65-F5344CB8AC3E}">
        <p14:creationId xmlns:p14="http://schemas.microsoft.com/office/powerpoint/2010/main" val="74841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1752600"/>
          </a:xfrm>
        </p:spPr>
        <p:txBody>
          <a:bodyPr/>
          <a:lstStyle/>
          <a:p>
            <a:r>
              <a:rPr lang="en-US" dirty="0" smtClean="0"/>
              <a:t>Over 860 species of migratory birds in North America – only 58 have designated hunting seasons – ALL others are protected</a:t>
            </a:r>
          </a:p>
          <a:p>
            <a:pPr marL="0" indent="0">
              <a:buNone/>
            </a:pPr>
            <a:endParaRPr lang="en-US" dirty="0" smtClean="0"/>
          </a:p>
        </p:txBody>
      </p:sp>
      <p:pic>
        <p:nvPicPr>
          <p:cNvPr id="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t>International Migratory Bird Treaty Act </a:t>
            </a:r>
            <a:endParaRPr lang="en-US" dirty="0"/>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2895600"/>
            <a:ext cx="2857500" cy="2133600"/>
          </a:xfrm>
          <a:prstGeom prst="rect">
            <a:avLst/>
          </a:prstGeom>
          <a:ln>
            <a:solidFill>
              <a:schemeClr val="tx1"/>
            </a:solidFill>
          </a:ln>
        </p:spPr>
      </p:pic>
      <p:sp>
        <p:nvSpPr>
          <p:cNvPr id="6" name="TextBox 5"/>
          <p:cNvSpPr txBox="1"/>
          <p:nvPr/>
        </p:nvSpPr>
        <p:spPr>
          <a:xfrm>
            <a:off x="228600" y="4648200"/>
            <a:ext cx="1785361" cy="369332"/>
          </a:xfrm>
          <a:prstGeom prst="rect">
            <a:avLst/>
          </a:prstGeom>
          <a:noFill/>
        </p:spPr>
        <p:txBody>
          <a:bodyPr wrap="none" rtlCol="0">
            <a:spAutoFit/>
          </a:bodyPr>
          <a:lstStyle/>
          <a:p>
            <a:r>
              <a:rPr lang="en-US" b="1" dirty="0" smtClean="0"/>
              <a:t>Little Blue Heron</a:t>
            </a:r>
            <a:endParaRPr lang="en-US" b="1" dirty="0"/>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0800" y="3657600"/>
            <a:ext cx="2857500" cy="2133600"/>
          </a:xfrm>
          <a:prstGeom prst="rect">
            <a:avLst/>
          </a:prstGeom>
          <a:ln>
            <a:solidFill>
              <a:schemeClr val="tx1"/>
            </a:solidFill>
          </a:ln>
        </p:spPr>
      </p:pic>
      <p:sp>
        <p:nvSpPr>
          <p:cNvPr id="8" name="TextBox 7"/>
          <p:cNvSpPr txBox="1"/>
          <p:nvPr/>
        </p:nvSpPr>
        <p:spPr>
          <a:xfrm>
            <a:off x="3354858" y="5410200"/>
            <a:ext cx="1369542" cy="369332"/>
          </a:xfrm>
          <a:prstGeom prst="rect">
            <a:avLst/>
          </a:prstGeom>
          <a:noFill/>
        </p:spPr>
        <p:txBody>
          <a:bodyPr wrap="none" rtlCol="0">
            <a:spAutoFit/>
          </a:bodyPr>
          <a:lstStyle/>
          <a:p>
            <a:r>
              <a:rPr lang="en-US" b="1" dirty="0" smtClean="0">
                <a:solidFill>
                  <a:schemeClr val="bg1"/>
                </a:solidFill>
              </a:rPr>
              <a:t>Snowy Egret</a:t>
            </a:r>
            <a:endParaRPr lang="en-US" b="1" dirty="0">
              <a:solidFill>
                <a:schemeClr val="bg1"/>
              </a:solidFill>
            </a:endParaRPr>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05400" y="2819400"/>
            <a:ext cx="2857500" cy="2133600"/>
          </a:xfrm>
          <a:prstGeom prst="rect">
            <a:avLst/>
          </a:prstGeom>
          <a:ln>
            <a:solidFill>
              <a:schemeClr val="tx1"/>
            </a:solidFill>
          </a:ln>
        </p:spPr>
      </p:pic>
      <p:sp>
        <p:nvSpPr>
          <p:cNvPr id="10" name="TextBox 9"/>
          <p:cNvSpPr txBox="1"/>
          <p:nvPr/>
        </p:nvSpPr>
        <p:spPr>
          <a:xfrm>
            <a:off x="5105400" y="4572000"/>
            <a:ext cx="1311513" cy="369332"/>
          </a:xfrm>
          <a:prstGeom prst="rect">
            <a:avLst/>
          </a:prstGeom>
          <a:noFill/>
        </p:spPr>
        <p:txBody>
          <a:bodyPr wrap="none" rtlCol="0">
            <a:spAutoFit/>
          </a:bodyPr>
          <a:lstStyle/>
          <a:p>
            <a:r>
              <a:rPr lang="en-US" b="1" dirty="0" smtClean="0"/>
              <a:t>Wood Stork</a:t>
            </a:r>
            <a:endParaRPr lang="en-US" b="1" dirty="0"/>
          </a:p>
        </p:txBody>
      </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43675" y="4876800"/>
            <a:ext cx="2449286" cy="1828800"/>
          </a:xfrm>
          <a:prstGeom prst="rect">
            <a:avLst/>
          </a:prstGeom>
          <a:ln>
            <a:solidFill>
              <a:schemeClr val="tx1"/>
            </a:solidFill>
          </a:ln>
        </p:spPr>
      </p:pic>
      <p:sp>
        <p:nvSpPr>
          <p:cNvPr id="12" name="TextBox 11"/>
          <p:cNvSpPr txBox="1"/>
          <p:nvPr/>
        </p:nvSpPr>
        <p:spPr>
          <a:xfrm>
            <a:off x="6553199" y="6400800"/>
            <a:ext cx="2439761" cy="369332"/>
          </a:xfrm>
          <a:prstGeom prst="rect">
            <a:avLst/>
          </a:prstGeom>
          <a:noFill/>
        </p:spPr>
        <p:txBody>
          <a:bodyPr wrap="square" rtlCol="0">
            <a:spAutoFit/>
          </a:bodyPr>
          <a:lstStyle/>
          <a:p>
            <a:r>
              <a:rPr lang="en-US" b="1" dirty="0" smtClean="0">
                <a:solidFill>
                  <a:schemeClr val="bg1"/>
                </a:solidFill>
              </a:rPr>
              <a:t>Calliope Hummingbird</a:t>
            </a:r>
            <a:endParaRPr lang="en-US" b="1" dirty="0">
              <a:solidFill>
                <a:schemeClr val="bg1"/>
              </a:solidFill>
            </a:endParaRPr>
          </a:p>
        </p:txBody>
      </p:sp>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7200" y="5063252"/>
            <a:ext cx="2286000" cy="1706880"/>
          </a:xfrm>
          <a:prstGeom prst="rect">
            <a:avLst/>
          </a:prstGeom>
          <a:ln>
            <a:solidFill>
              <a:schemeClr val="tx1"/>
            </a:solidFill>
          </a:ln>
        </p:spPr>
      </p:pic>
      <p:sp>
        <p:nvSpPr>
          <p:cNvPr id="14" name="TextBox 13"/>
          <p:cNvSpPr txBox="1"/>
          <p:nvPr/>
        </p:nvSpPr>
        <p:spPr>
          <a:xfrm>
            <a:off x="354879" y="6488668"/>
            <a:ext cx="2464521" cy="369332"/>
          </a:xfrm>
          <a:prstGeom prst="rect">
            <a:avLst/>
          </a:prstGeom>
          <a:noFill/>
        </p:spPr>
        <p:txBody>
          <a:bodyPr wrap="none" rtlCol="0">
            <a:spAutoFit/>
          </a:bodyPr>
          <a:lstStyle/>
          <a:p>
            <a:r>
              <a:rPr lang="en-US" b="1" dirty="0" smtClean="0"/>
              <a:t>American White Pelican</a:t>
            </a:r>
            <a:endParaRPr lang="en-US" b="1" dirty="0"/>
          </a:p>
        </p:txBody>
      </p:sp>
      <p:sp>
        <p:nvSpPr>
          <p:cNvPr id="15" name="TextBox 14"/>
          <p:cNvSpPr txBox="1"/>
          <p:nvPr/>
        </p:nvSpPr>
        <p:spPr>
          <a:xfrm>
            <a:off x="3010654" y="6116419"/>
            <a:ext cx="3237746" cy="615553"/>
          </a:xfrm>
          <a:prstGeom prst="rect">
            <a:avLst/>
          </a:prstGeom>
          <a:noFill/>
        </p:spPr>
        <p:txBody>
          <a:bodyPr wrap="none" rtlCol="0">
            <a:spAutoFit/>
          </a:bodyPr>
          <a:lstStyle/>
          <a:p>
            <a:r>
              <a:rPr lang="en-US" dirty="0" smtClean="0"/>
              <a:t>Photos by: Phil Swanson</a:t>
            </a:r>
            <a:endParaRPr lang="en-US" dirty="0"/>
          </a:p>
          <a:p>
            <a:r>
              <a:rPr lang="en-US" sz="1600" dirty="0"/>
              <a:t>http://www.nebraskabirdlibrary.org/</a:t>
            </a:r>
          </a:p>
        </p:txBody>
      </p:sp>
    </p:spTree>
    <p:extLst>
      <p:ext uri="{BB962C8B-B14F-4D97-AF65-F5344CB8AC3E}">
        <p14:creationId xmlns:p14="http://schemas.microsoft.com/office/powerpoint/2010/main" val="430749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Bats of Nebraska</a:t>
            </a:r>
            <a:endParaRPr lang="en-US" dirty="0"/>
          </a:p>
        </p:txBody>
      </p:sp>
      <p:sp>
        <p:nvSpPr>
          <p:cNvPr id="2" name="Content Placeholder 1"/>
          <p:cNvSpPr>
            <a:spLocks noGrp="1"/>
          </p:cNvSpPr>
          <p:nvPr>
            <p:ph idx="1"/>
          </p:nvPr>
        </p:nvSpPr>
        <p:spPr>
          <a:xfrm>
            <a:off x="457200" y="1600200"/>
            <a:ext cx="4267200" cy="4525963"/>
          </a:xfrm>
        </p:spPr>
        <p:txBody>
          <a:bodyPr>
            <a:normAutofit fontScale="92500" lnSpcReduction="20000"/>
          </a:bodyPr>
          <a:lstStyle/>
          <a:p>
            <a:r>
              <a:rPr lang="en-US" dirty="0" smtClean="0"/>
              <a:t>13 kinds of bats</a:t>
            </a:r>
          </a:p>
          <a:p>
            <a:r>
              <a:rPr lang="en-US" dirty="0" smtClean="0"/>
              <a:t>Most require rocks or crevices for protection</a:t>
            </a:r>
          </a:p>
          <a:p>
            <a:r>
              <a:rPr lang="en-US" dirty="0" smtClean="0"/>
              <a:t>Forested areas along rivers and in cities (buildings)</a:t>
            </a:r>
          </a:p>
          <a:p>
            <a:r>
              <a:rPr lang="en-US" dirty="0" smtClean="0"/>
              <a:t>Resident and migratory species</a:t>
            </a:r>
          </a:p>
          <a:p>
            <a:r>
              <a:rPr lang="en-US" dirty="0"/>
              <a:t>Consume night-flying insects</a:t>
            </a:r>
            <a:endParaRPr lang="en-US" dirty="0" smtClean="0"/>
          </a:p>
        </p:txBody>
      </p:sp>
      <p:pic>
        <p:nvPicPr>
          <p:cNvPr id="6" name="Content Placeholder 2" descr="Central loess hills newsletter bats.pdf - Adobe Reade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76799" y="1397888"/>
            <a:ext cx="3876477" cy="3555112"/>
          </a:xfrm>
          <a:prstGeom prst="rect">
            <a:avLst/>
          </a:prstGeom>
          <a:ln>
            <a:solidFill>
              <a:schemeClr val="tx1"/>
            </a:solidFill>
          </a:ln>
        </p:spPr>
      </p:pic>
      <p:sp>
        <p:nvSpPr>
          <p:cNvPr id="7" name="TextBox 6"/>
          <p:cNvSpPr txBox="1"/>
          <p:nvPr/>
        </p:nvSpPr>
        <p:spPr>
          <a:xfrm>
            <a:off x="5181600" y="5105400"/>
            <a:ext cx="3048000" cy="369332"/>
          </a:xfrm>
          <a:prstGeom prst="rect">
            <a:avLst/>
          </a:prstGeom>
          <a:noFill/>
        </p:spPr>
        <p:txBody>
          <a:bodyPr wrap="square" rtlCol="0">
            <a:spAutoFit/>
          </a:bodyPr>
          <a:lstStyle/>
          <a:p>
            <a:r>
              <a:rPr lang="en-US" dirty="0" smtClean="0"/>
              <a:t>Eastern red bat . </a:t>
            </a:r>
            <a:r>
              <a:rPr lang="en-US" dirty="0" err="1" smtClean="0"/>
              <a:t>Geluso</a:t>
            </a:r>
            <a:r>
              <a:rPr lang="en-US" dirty="0" smtClean="0"/>
              <a:t>.</a:t>
            </a:r>
            <a:endParaRPr lang="en-US" dirty="0"/>
          </a:p>
        </p:txBody>
      </p:sp>
    </p:spTree>
    <p:extLst>
      <p:ext uri="{BB962C8B-B14F-4D97-AF65-F5344CB8AC3E}">
        <p14:creationId xmlns:p14="http://schemas.microsoft.com/office/powerpoint/2010/main" val="1159958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All </a:t>
            </a:r>
            <a:r>
              <a:rPr lang="en-US" dirty="0" smtClean="0"/>
              <a:t>maps are available for download @: </a:t>
            </a:r>
            <a:r>
              <a:rPr lang="en-US" dirty="0">
                <a:hlinkClick r:id="rId2"/>
              </a:rPr>
              <a:t>http://snr.unl.edu/renewableenergy/wind/moreinformation.asp</a:t>
            </a:r>
            <a:endParaRPr lang="en-US" dirty="0" smtClean="0"/>
          </a:p>
          <a:p>
            <a:endParaRPr lang="en-US" dirty="0"/>
          </a:p>
          <a:p>
            <a:r>
              <a:rPr lang="en-US" dirty="0"/>
              <a:t>If you would like to have me available for questions on the day you do this activity in your class, please coordinate with me beforehand.  I can be reached at windwildlife@unl.edu.</a:t>
            </a:r>
          </a:p>
          <a:p>
            <a:pPr marL="0" indent="0">
              <a:buNone/>
            </a:pPr>
            <a:r>
              <a:rPr lang="en-US" dirty="0" smtClean="0"/>
              <a:t> </a:t>
            </a:r>
            <a:endParaRPr lang="en-US" dirty="0"/>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25"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66725"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Instructions for Teachers - 2</a:t>
            </a:r>
            <a:endParaRPr lang="en-US" dirty="0"/>
          </a:p>
        </p:txBody>
      </p:sp>
    </p:spTree>
    <p:extLst>
      <p:ext uri="{BB962C8B-B14F-4D97-AF65-F5344CB8AC3E}">
        <p14:creationId xmlns:p14="http://schemas.microsoft.com/office/powerpoint/2010/main" val="3643464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4876800"/>
            <a:ext cx="6781800" cy="1524000"/>
          </a:xfrm>
        </p:spPr>
        <p:txBody>
          <a:bodyPr>
            <a:normAutofit/>
          </a:bodyPr>
          <a:lstStyle/>
          <a:p>
            <a:pPr marL="0" indent="0" algn="ctr">
              <a:buNone/>
            </a:pPr>
            <a:r>
              <a:rPr lang="en-US" dirty="0" smtClean="0"/>
              <a:t>Wind energy development can have negative impacts on wildlife.</a:t>
            </a:r>
          </a:p>
          <a:p>
            <a:endParaRPr lang="en-US" dirty="0"/>
          </a:p>
        </p:txBody>
      </p:sp>
      <p:pic>
        <p:nvPicPr>
          <p:cNvPr id="4"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normAutofit fontScale="90000"/>
          </a:bodyPr>
          <a:lstStyle/>
          <a:p>
            <a:r>
              <a:rPr lang="en-US" dirty="0" smtClean="0"/>
              <a:t>Potential Impacts of Wind Energy Development on Wildlife</a:t>
            </a:r>
            <a:endParaRPr lang="en-US" dirty="0"/>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l="-1" r="-159"/>
          <a:stretch/>
        </p:blipFill>
        <p:spPr>
          <a:xfrm>
            <a:off x="1981200" y="2102096"/>
            <a:ext cx="5410199" cy="2469904"/>
          </a:xfrm>
          <a:prstGeom prst="rect">
            <a:avLst/>
          </a:prstGeom>
          <a:ln>
            <a:solidFill>
              <a:schemeClr val="tx1"/>
            </a:solidFill>
          </a:ln>
        </p:spPr>
      </p:pic>
      <p:sp>
        <p:nvSpPr>
          <p:cNvPr id="5" name="TextBox 4"/>
          <p:cNvSpPr txBox="1"/>
          <p:nvPr/>
        </p:nvSpPr>
        <p:spPr>
          <a:xfrm>
            <a:off x="5791199" y="4282808"/>
            <a:ext cx="1600200" cy="307777"/>
          </a:xfrm>
          <a:prstGeom prst="rect">
            <a:avLst/>
          </a:prstGeom>
          <a:noFill/>
        </p:spPr>
        <p:txBody>
          <a:bodyPr wrap="square" rtlCol="0">
            <a:spAutoFit/>
          </a:bodyPr>
          <a:lstStyle/>
          <a:p>
            <a:r>
              <a:rPr lang="en-US" sz="1400" dirty="0" smtClean="0"/>
              <a:t>Image by Fontaine.</a:t>
            </a:r>
            <a:endParaRPr lang="en-US" sz="1400" dirty="0"/>
          </a:p>
        </p:txBody>
      </p:sp>
    </p:spTree>
    <p:extLst>
      <p:ext uri="{BB962C8B-B14F-4D97-AF65-F5344CB8AC3E}">
        <p14:creationId xmlns:p14="http://schemas.microsoft.com/office/powerpoint/2010/main" val="2468098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Birds and bats can </a:t>
            </a:r>
            <a:r>
              <a:rPr lang="en-US" dirty="0"/>
              <a:t>have fatal collisions with wind turbines and/or associated transmission </a:t>
            </a:r>
            <a:r>
              <a:rPr lang="en-US" dirty="0" smtClean="0"/>
              <a:t>lines.</a:t>
            </a:r>
          </a:p>
          <a:p>
            <a:r>
              <a:rPr lang="en-US" dirty="0" smtClean="0"/>
              <a:t>Wind </a:t>
            </a:r>
            <a:r>
              <a:rPr lang="en-US" dirty="0"/>
              <a:t>farm construction and infrastructure, including roads and transmission lines, can: </a:t>
            </a:r>
          </a:p>
          <a:p>
            <a:pPr lvl="1"/>
            <a:r>
              <a:rPr lang="en-US" dirty="0"/>
              <a:t>fragment habitats, </a:t>
            </a:r>
          </a:p>
          <a:p>
            <a:pPr lvl="1"/>
            <a:r>
              <a:rPr lang="en-US" dirty="0"/>
              <a:t>create barriers to migration, </a:t>
            </a:r>
          </a:p>
          <a:p>
            <a:pPr lvl="1"/>
            <a:r>
              <a:rPr lang="en-US" dirty="0"/>
              <a:t>introduce invasive species, </a:t>
            </a:r>
          </a:p>
          <a:p>
            <a:pPr lvl="1"/>
            <a:r>
              <a:rPr lang="en-US" dirty="0"/>
              <a:t>disturb animal </a:t>
            </a:r>
            <a:r>
              <a:rPr lang="en-US" dirty="0" smtClean="0"/>
              <a:t>behavior and/or </a:t>
            </a:r>
            <a:r>
              <a:rPr lang="en-US" dirty="0"/>
              <a:t>displace wildlife from an area.</a:t>
            </a:r>
          </a:p>
          <a:p>
            <a:endParaRPr lang="en-US" dirty="0" smtClean="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Potential Impacts to Wildlife</a:t>
            </a:r>
            <a:endParaRPr lang="en-US" dirty="0"/>
          </a:p>
        </p:txBody>
      </p:sp>
    </p:spTree>
    <p:extLst>
      <p:ext uri="{BB962C8B-B14F-4D97-AF65-F5344CB8AC3E}">
        <p14:creationId xmlns:p14="http://schemas.microsoft.com/office/powerpoint/2010/main" val="3864312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Wind Energy Potential @ 80m</a:t>
            </a:r>
            <a:endParaRPr lang="en-US" dirty="0"/>
          </a:p>
        </p:txBody>
      </p:sp>
      <p:sp>
        <p:nvSpPr>
          <p:cNvPr id="15" name="TextBox 14"/>
          <p:cNvSpPr txBox="1"/>
          <p:nvPr/>
        </p:nvSpPr>
        <p:spPr>
          <a:xfrm>
            <a:off x="1209" y="6553200"/>
            <a:ext cx="6894323" cy="338554"/>
          </a:xfrm>
          <a:prstGeom prst="rect">
            <a:avLst/>
          </a:prstGeom>
          <a:noFill/>
        </p:spPr>
        <p:txBody>
          <a:bodyPr wrap="none" rtlCol="0">
            <a:spAutoFit/>
          </a:bodyPr>
          <a:lstStyle/>
          <a:p>
            <a:r>
              <a:rPr lang="en-US" sz="1600" dirty="0">
                <a:hlinkClick r:id="rId5"/>
              </a:rPr>
              <a:t>http://www.nrel.gov/gis/images/80m_wind/awstwspd80onoffbigC3-3dpi600.jpg</a:t>
            </a:r>
            <a:endParaRPr lang="en-US" sz="1600" dirty="0"/>
          </a:p>
        </p:txBody>
      </p:sp>
      <p:pic>
        <p:nvPicPr>
          <p:cNvPr id="4" name="Content Placeholder 3"/>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1052730" y="990600"/>
            <a:ext cx="7329269" cy="5532020"/>
          </a:xfrm>
        </p:spPr>
      </p:pic>
    </p:spTree>
    <p:extLst>
      <p:ext uri="{BB962C8B-B14F-4D97-AF65-F5344CB8AC3E}">
        <p14:creationId xmlns:p14="http://schemas.microsoft.com/office/powerpoint/2010/main" val="31189615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Bird Migration Flyways</a:t>
            </a:r>
            <a:endParaRPr lang="en-US" dirty="0"/>
          </a:p>
        </p:txBody>
      </p:sp>
      <p:pic>
        <p:nvPicPr>
          <p:cNvPr id="4" name="Content Placeholder 3"/>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4038600" y="1066800"/>
            <a:ext cx="4759544" cy="5654634"/>
          </a:xfrm>
        </p:spPr>
      </p:pic>
      <p:sp>
        <p:nvSpPr>
          <p:cNvPr id="6" name="TextBox 5"/>
          <p:cNvSpPr txBox="1"/>
          <p:nvPr/>
        </p:nvSpPr>
        <p:spPr>
          <a:xfrm>
            <a:off x="4953000" y="6238220"/>
            <a:ext cx="2133600" cy="523220"/>
          </a:xfrm>
          <a:prstGeom prst="rect">
            <a:avLst/>
          </a:prstGeom>
          <a:noFill/>
        </p:spPr>
        <p:txBody>
          <a:bodyPr wrap="square" rtlCol="0">
            <a:spAutoFit/>
          </a:bodyPr>
          <a:lstStyle/>
          <a:p>
            <a:r>
              <a:rPr lang="en-US" sz="1400" dirty="0">
                <a:hlinkClick r:id="rId6"/>
              </a:rPr>
              <a:t>http://10000birds.com/flyways-and-byways.htm</a:t>
            </a:r>
            <a:endParaRPr lang="en-US" sz="1400" dirty="0"/>
          </a:p>
        </p:txBody>
      </p:sp>
      <p:sp>
        <p:nvSpPr>
          <p:cNvPr id="8" name="TextBox 7"/>
          <p:cNvSpPr txBox="1"/>
          <p:nvPr/>
        </p:nvSpPr>
        <p:spPr>
          <a:xfrm>
            <a:off x="304800" y="5930443"/>
            <a:ext cx="3733800" cy="738664"/>
          </a:xfrm>
          <a:prstGeom prst="rect">
            <a:avLst/>
          </a:prstGeom>
          <a:noFill/>
        </p:spPr>
        <p:txBody>
          <a:bodyPr wrap="square" rtlCol="0">
            <a:spAutoFit/>
          </a:bodyPr>
          <a:lstStyle/>
          <a:p>
            <a:r>
              <a:rPr lang="en-US" sz="1400" dirty="0" smtClean="0"/>
              <a:t>Image: Hunter Allen (</a:t>
            </a:r>
            <a:r>
              <a:rPr lang="en-US" sz="1400" dirty="0">
                <a:hlinkClick r:id="rId7"/>
              </a:rPr>
              <a:t>http://</a:t>
            </a:r>
            <a:r>
              <a:rPr lang="en-US" sz="1400" dirty="0" smtClean="0">
                <a:hlinkClick r:id="rId7"/>
              </a:rPr>
              <a:t>www.climatewatch.noaa.gov/article/2010/watching-birds</a:t>
            </a:r>
            <a:r>
              <a:rPr lang="en-US" sz="1400" dirty="0" smtClean="0"/>
              <a:t>)</a:t>
            </a:r>
            <a:endParaRPr lang="en-US" sz="1400" dirty="0"/>
          </a:p>
        </p:txBody>
      </p:sp>
      <p:pic>
        <p:nvPicPr>
          <p:cNvPr id="4100" name="Picture 4" descr="http://www.climatewatch.noaa.gov/wp-content/uploads/2010/05/flyWays_lores.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4800" y="2319984"/>
            <a:ext cx="4800600" cy="349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132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Migratory birds in Nebraska</a:t>
            </a:r>
            <a:endParaRPr lang="en-US" dirty="0"/>
          </a:p>
        </p:txBody>
      </p:sp>
      <p:pic>
        <p:nvPicPr>
          <p:cNvPr id="7" name="Content Placeholder 6"/>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314938" y="1066800"/>
            <a:ext cx="4123104" cy="5334000"/>
          </a:xfrm>
        </p:spPr>
      </p:pic>
      <p:sp>
        <p:nvSpPr>
          <p:cNvPr id="10" name="Content Placeholder 9"/>
          <p:cNvSpPr>
            <a:spLocks noGrp="1"/>
          </p:cNvSpPr>
          <p:nvPr>
            <p:ph sz="half" idx="2"/>
          </p:nvPr>
        </p:nvSpPr>
        <p:spPr>
          <a:xfrm>
            <a:off x="4572000" y="1219200"/>
            <a:ext cx="4038600" cy="5486400"/>
          </a:xfrm>
        </p:spPr>
        <p:txBody>
          <a:bodyPr>
            <a:normAutofit/>
          </a:bodyPr>
          <a:lstStyle/>
          <a:p>
            <a:r>
              <a:rPr lang="en-US" dirty="0" smtClean="0"/>
              <a:t>The Rainwater Basin in south central Nebraska, is the narrowest portion of the Central Flyway.</a:t>
            </a:r>
          </a:p>
          <a:p>
            <a:r>
              <a:rPr lang="en-US" dirty="0" smtClean="0"/>
              <a:t>3- 6 m snow geese, 4 m mallards, ~1 m white-fronted geese, ~1 m pintails, and many more, including cranes, fly through in the spring.</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193112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0100" y="904875"/>
            <a:ext cx="7658100" cy="5904110"/>
          </a:xfrm>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458200" cy="1143000"/>
          </a:xfrm>
        </p:spPr>
        <p:txBody>
          <a:bodyPr>
            <a:normAutofit fontScale="90000"/>
          </a:bodyPr>
          <a:lstStyle/>
          <a:p>
            <a:r>
              <a:rPr lang="en-US" dirty="0" smtClean="0"/>
              <a:t>Wind Energy &amp; Nebraska’s Wildlife Map</a:t>
            </a:r>
            <a:endParaRPr lang="en-US" dirty="0"/>
          </a:p>
        </p:txBody>
      </p:sp>
    </p:spTree>
    <p:extLst>
      <p:ext uri="{BB962C8B-B14F-4D97-AF65-F5344CB8AC3E}">
        <p14:creationId xmlns:p14="http://schemas.microsoft.com/office/powerpoint/2010/main" val="621250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562600"/>
          </a:xfrm>
        </p:spPr>
        <p:txBody>
          <a:bodyPr>
            <a:normAutofit/>
          </a:bodyPr>
          <a:lstStyle/>
          <a:p>
            <a:r>
              <a:rPr lang="en-US" dirty="0" smtClean="0"/>
              <a:t>You were just given the Wind Energy and Nebraska’s Wildlife map, re-evaluate the wind farm sites you had identified in Phase 1.  </a:t>
            </a:r>
            <a:endParaRPr lang="en-US" u="sng" dirty="0"/>
          </a:p>
          <a:p>
            <a:r>
              <a:rPr lang="en-US" u="sng" dirty="0" smtClean="0"/>
              <a:t>Phase 2</a:t>
            </a:r>
            <a:r>
              <a:rPr lang="en-US" dirty="0" smtClean="0"/>
              <a:t>:</a:t>
            </a:r>
            <a:endParaRPr lang="en-US" dirty="0"/>
          </a:p>
          <a:p>
            <a:pPr lvl="1"/>
            <a:r>
              <a:rPr lang="en-US" dirty="0" smtClean="0"/>
              <a:t>Break into the same groups.</a:t>
            </a:r>
            <a:endParaRPr lang="en-US" dirty="0"/>
          </a:p>
          <a:p>
            <a:pPr lvl="1"/>
            <a:r>
              <a:rPr lang="en-US" dirty="0"/>
              <a:t>Use </a:t>
            </a:r>
            <a:r>
              <a:rPr lang="en-US" dirty="0" smtClean="0"/>
              <a:t>the </a:t>
            </a:r>
            <a:r>
              <a:rPr lang="en-US" b="1" dirty="0" smtClean="0"/>
              <a:t>Wind Energy and Nebraska’s Wildlife </a:t>
            </a:r>
            <a:r>
              <a:rPr lang="en-US" dirty="0" smtClean="0"/>
              <a:t>map and the </a:t>
            </a:r>
            <a:r>
              <a:rPr lang="en-US" b="1" dirty="0" smtClean="0"/>
              <a:t>100 </a:t>
            </a:r>
            <a:r>
              <a:rPr lang="en-US" b="1" dirty="0"/>
              <a:t>m</a:t>
            </a:r>
            <a:r>
              <a:rPr lang="en-US" dirty="0"/>
              <a:t> Wind Potential </a:t>
            </a:r>
            <a:r>
              <a:rPr lang="en-US" dirty="0" smtClean="0"/>
              <a:t>Map.</a:t>
            </a:r>
            <a:endParaRPr lang="en-US" dirty="0"/>
          </a:p>
          <a:p>
            <a:pPr lvl="1"/>
            <a:r>
              <a:rPr lang="en-US" dirty="0" smtClean="0"/>
              <a:t>Determine the </a:t>
            </a:r>
            <a:r>
              <a:rPr lang="en-US" b="1" dirty="0" smtClean="0"/>
              <a:t>relative sensitivity </a:t>
            </a:r>
            <a:r>
              <a:rPr lang="en-US" dirty="0" smtClean="0"/>
              <a:t>of wildlife to wind energy development for each of your previously selected sites.</a:t>
            </a:r>
          </a:p>
          <a:p>
            <a:pPr lvl="1"/>
            <a:r>
              <a:rPr lang="en-US" dirty="0" smtClean="0"/>
              <a:t>Select the best </a:t>
            </a:r>
            <a:r>
              <a:rPr lang="en-US" b="1" dirty="0" smtClean="0"/>
              <a:t>5 </a:t>
            </a:r>
            <a:r>
              <a:rPr lang="en-US" dirty="0" smtClean="0"/>
              <a:t>sites.</a:t>
            </a:r>
            <a:endParaRPr lang="en-US" dirty="0"/>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a:t>Project – Phase </a:t>
            </a:r>
            <a:r>
              <a:rPr lang="en-US" dirty="0" smtClean="0"/>
              <a:t>2</a:t>
            </a:r>
            <a:endParaRPr lang="en-US" dirty="0"/>
          </a:p>
        </p:txBody>
      </p:sp>
    </p:spTree>
    <p:extLst>
      <p:ext uri="{BB962C8B-B14F-4D97-AF65-F5344CB8AC3E}">
        <p14:creationId xmlns:p14="http://schemas.microsoft.com/office/powerpoint/2010/main" val="17852191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Which sites did you eliminate from consideration?</a:t>
            </a:r>
          </a:p>
          <a:p>
            <a:r>
              <a:rPr lang="en-US" dirty="0" smtClean="0"/>
              <a:t>Why?</a:t>
            </a: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Phase 2 Discussion</a:t>
            </a:r>
          </a:p>
        </p:txBody>
      </p:sp>
    </p:spTree>
    <p:extLst>
      <p:ext uri="{BB962C8B-B14F-4D97-AF65-F5344CB8AC3E}">
        <p14:creationId xmlns:p14="http://schemas.microsoft.com/office/powerpoint/2010/main" val="4146509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Nebraska Wind Farms</a:t>
            </a:r>
            <a:endParaRPr lang="en-US" dirty="0"/>
          </a:p>
        </p:txBody>
      </p:sp>
      <p:sp>
        <p:nvSpPr>
          <p:cNvPr id="7" name="TextBox 6"/>
          <p:cNvSpPr txBox="1"/>
          <p:nvPr/>
        </p:nvSpPr>
        <p:spPr>
          <a:xfrm>
            <a:off x="0" y="6519446"/>
            <a:ext cx="4091056" cy="338554"/>
          </a:xfrm>
          <a:prstGeom prst="rect">
            <a:avLst/>
          </a:prstGeom>
          <a:noFill/>
        </p:spPr>
        <p:txBody>
          <a:bodyPr wrap="none" rtlCol="0">
            <a:spAutoFit/>
          </a:bodyPr>
          <a:lstStyle/>
          <a:p>
            <a:r>
              <a:rPr lang="en-US" sz="1600" dirty="0" smtClean="0"/>
              <a:t>http://www.neo.ne.gov/statshtml/89_map.pdf</a:t>
            </a:r>
            <a:endParaRPr lang="en-US" sz="1600"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 y="904875"/>
            <a:ext cx="7924800" cy="4880203"/>
          </a:xfrm>
        </p:spPr>
      </p:pic>
      <p:sp>
        <p:nvSpPr>
          <p:cNvPr id="3" name="TextBox 2"/>
          <p:cNvSpPr txBox="1"/>
          <p:nvPr/>
        </p:nvSpPr>
        <p:spPr>
          <a:xfrm>
            <a:off x="419100" y="5638800"/>
            <a:ext cx="8305800" cy="369332"/>
          </a:xfrm>
          <a:prstGeom prst="rect">
            <a:avLst/>
          </a:prstGeom>
          <a:noFill/>
        </p:spPr>
        <p:txBody>
          <a:bodyPr wrap="square" rtlCol="0">
            <a:spAutoFit/>
          </a:bodyPr>
          <a:lstStyle/>
          <a:p>
            <a:r>
              <a:rPr lang="en-US" dirty="0" smtClean="0"/>
              <a:t>How did your locations match up with the locations of wind farms in Nebraska?</a:t>
            </a:r>
            <a:endParaRPr lang="en-US" dirty="0"/>
          </a:p>
        </p:txBody>
      </p:sp>
    </p:spTree>
    <p:extLst>
      <p:ext uri="{BB962C8B-B14F-4D97-AF65-F5344CB8AC3E}">
        <p14:creationId xmlns:p14="http://schemas.microsoft.com/office/powerpoint/2010/main" val="5041726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4648200"/>
            <a:ext cx="6781800" cy="1905000"/>
          </a:xfrm>
        </p:spPr>
        <p:txBody>
          <a:bodyPr>
            <a:normAutofit fontScale="92500" lnSpcReduction="20000"/>
          </a:bodyPr>
          <a:lstStyle/>
          <a:p>
            <a:pPr marL="0" indent="0" algn="ctr">
              <a:buNone/>
            </a:pPr>
            <a:r>
              <a:rPr lang="en-US" dirty="0" smtClean="0"/>
              <a:t>Wind energy development can have impacts on wildlife.</a:t>
            </a:r>
          </a:p>
          <a:p>
            <a:pPr marL="0" indent="0">
              <a:buNone/>
            </a:pPr>
            <a:endParaRPr lang="en-US" dirty="0" smtClean="0"/>
          </a:p>
          <a:p>
            <a:pPr marL="0" indent="0">
              <a:buNone/>
            </a:pPr>
            <a:r>
              <a:rPr lang="en-US" dirty="0" smtClean="0"/>
              <a:t>How can we minimize these impacts?</a:t>
            </a:r>
            <a:endParaRPr lang="en-US" dirty="0"/>
          </a:p>
          <a:p>
            <a:pPr marL="0" indent="0">
              <a:buNone/>
            </a:pPr>
            <a:endParaRPr lang="en-US" dirty="0" smtClean="0"/>
          </a:p>
          <a:p>
            <a:endParaRPr lang="en-US" dirty="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p:txBody>
          <a:bodyPr>
            <a:normAutofit fontScale="90000"/>
          </a:bodyPr>
          <a:lstStyle/>
          <a:p>
            <a:r>
              <a:rPr lang="en-US" dirty="0" smtClean="0"/>
              <a:t>Potential Impacts of Wind Energy Development on Wildlife</a:t>
            </a: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 t="12107" r="-159" b="19587"/>
          <a:stretch/>
        </p:blipFill>
        <p:spPr>
          <a:xfrm>
            <a:off x="1981200" y="1905000"/>
            <a:ext cx="5410199" cy="2469904"/>
          </a:xfrm>
          <a:prstGeom prst="rect">
            <a:avLst/>
          </a:prstGeom>
          <a:ln>
            <a:solidFill>
              <a:schemeClr val="tx1"/>
            </a:solidFill>
          </a:ln>
        </p:spPr>
      </p:pic>
    </p:spTree>
    <p:extLst>
      <p:ext uri="{BB962C8B-B14F-4D97-AF65-F5344CB8AC3E}">
        <p14:creationId xmlns:p14="http://schemas.microsoft.com/office/powerpoint/2010/main" val="30763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spcAft>
                <a:spcPts val="1000"/>
              </a:spcAft>
            </a:pPr>
            <a:r>
              <a:rPr lang="en-US" dirty="0"/>
              <a:t>The blades of wind turbines turn in the wind and power an electric generator.</a:t>
            </a:r>
          </a:p>
          <a:p>
            <a:pPr marL="457200" indent="-457200">
              <a:spcAft>
                <a:spcPts val="1000"/>
              </a:spcAft>
            </a:pPr>
            <a:r>
              <a:rPr lang="en-US" dirty="0"/>
              <a:t>The energy of the wind is converted into mechanical power or electricity. </a:t>
            </a:r>
            <a:endParaRPr lang="en-US" dirty="0" smtClean="0"/>
          </a:p>
          <a:p>
            <a:pPr marL="457200" indent="-457200">
              <a:spcAft>
                <a:spcPts val="1000"/>
              </a:spcAft>
            </a:pPr>
            <a:r>
              <a:rPr lang="en-US" dirty="0" smtClean="0"/>
              <a:t>Electricity is brought to cities and homes via transmission lines.</a:t>
            </a:r>
          </a:p>
          <a:p>
            <a:pPr marL="457200" indent="-457200">
              <a:spcAft>
                <a:spcPts val="1000"/>
              </a:spcAft>
            </a:pPr>
            <a:endParaRPr lang="en-US" dirty="0"/>
          </a:p>
          <a:p>
            <a:endParaRPr lang="en-US" dirty="0"/>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How is Wind Energy Produced?</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4572001"/>
            <a:ext cx="3286125" cy="2141116"/>
          </a:xfrm>
          <a:prstGeom prst="rect">
            <a:avLst/>
          </a:prstGeom>
          <a:ln>
            <a:solidFill>
              <a:schemeClr val="tx1"/>
            </a:solidFill>
          </a:ln>
        </p:spPr>
      </p:pic>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25"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8" name="Title 1"/>
          <p:cNvSpPr txBox="1">
            <a:spLocks/>
          </p:cNvSpPr>
          <p:nvPr/>
        </p:nvSpPr>
        <p:spPr>
          <a:xfrm>
            <a:off x="466725"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How is Wind Energy Produced?</a:t>
            </a:r>
            <a:endParaRPr lang="en-US" dirty="0"/>
          </a:p>
        </p:txBody>
      </p:sp>
    </p:spTree>
    <p:extLst>
      <p:ext uri="{BB962C8B-B14F-4D97-AF65-F5344CB8AC3E}">
        <p14:creationId xmlns:p14="http://schemas.microsoft.com/office/powerpoint/2010/main" val="1215462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t>		</a:t>
            </a:r>
            <a:r>
              <a:rPr lang="en-US" b="1" dirty="0" smtClean="0">
                <a:solidFill>
                  <a:srgbClr val="FF0000"/>
                </a:solidFill>
              </a:rPr>
              <a:t>Avoid, Minimize, Mitigate</a:t>
            </a:r>
          </a:p>
          <a:p>
            <a:pPr marL="0" indent="0">
              <a:buNone/>
            </a:pPr>
            <a:endParaRPr lang="en-US" b="1" dirty="0" smtClean="0">
              <a:solidFill>
                <a:srgbClr val="FF0000"/>
              </a:solidFill>
            </a:endParaRPr>
          </a:p>
          <a:p>
            <a:r>
              <a:rPr lang="en-US" dirty="0" smtClean="0"/>
              <a:t>It is best to AVOID impacts, if possible.</a:t>
            </a:r>
          </a:p>
          <a:p>
            <a:r>
              <a:rPr lang="en-US" dirty="0" smtClean="0"/>
              <a:t>Next, MINIMIZE impacts as much as possible.</a:t>
            </a:r>
          </a:p>
          <a:p>
            <a:r>
              <a:rPr lang="en-US" dirty="0" smtClean="0"/>
              <a:t>Lastly, MITIGATE impacts = $$</a:t>
            </a: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Mitigation</a:t>
            </a:r>
            <a:endParaRPr lang="en-US" dirty="0"/>
          </a:p>
        </p:txBody>
      </p:sp>
    </p:spTree>
    <p:extLst>
      <p:ext uri="{BB962C8B-B14F-4D97-AF65-F5344CB8AC3E}">
        <p14:creationId xmlns:p14="http://schemas.microsoft.com/office/powerpoint/2010/main" val="566157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0"/>
            <a:ext cx="8229600" cy="1143000"/>
          </a:xfrm>
        </p:spPr>
        <p:txBody>
          <a:bodyPr>
            <a:normAutofit/>
          </a:bodyPr>
          <a:lstStyle/>
          <a:p>
            <a:r>
              <a:rPr lang="en-US" dirty="0" smtClean="0"/>
              <a:t>Steps to Minimize Impacts</a:t>
            </a:r>
            <a:endParaRPr lang="en-US" dirty="0"/>
          </a:p>
        </p:txBody>
      </p:sp>
      <p:sp>
        <p:nvSpPr>
          <p:cNvPr id="5" name="Content Placeholder 2"/>
          <p:cNvSpPr txBox="1">
            <a:spLocks/>
          </p:cNvSpPr>
          <p:nvPr/>
        </p:nvSpPr>
        <p:spPr>
          <a:xfrm>
            <a:off x="609600" y="1752600"/>
            <a:ext cx="82296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Consult with the Nebraska Game and Parks Commission (NGPC) and the U.S. Fish and Wildlife Service (USFWS) and other agencies in the area.</a:t>
            </a:r>
          </a:p>
          <a:p>
            <a:endParaRPr lang="en-US" dirty="0" smtClean="0"/>
          </a:p>
          <a:p>
            <a:r>
              <a:rPr lang="en-US" dirty="0" smtClean="0"/>
              <a:t>NGPC and USFWS are the regulatory authorities that know the laws protecting wildlife in the state and can provide siting and operational recommendations.</a:t>
            </a:r>
          </a:p>
        </p:txBody>
      </p:sp>
    </p:spTree>
    <p:extLst>
      <p:ext uri="{BB962C8B-B14F-4D97-AF65-F5344CB8AC3E}">
        <p14:creationId xmlns:p14="http://schemas.microsoft.com/office/powerpoint/2010/main" val="1036195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00600"/>
          </a:xfrm>
        </p:spPr>
        <p:txBody>
          <a:bodyPr>
            <a:normAutofit/>
          </a:bodyPr>
          <a:lstStyle/>
          <a:p>
            <a:pPr marL="0" indent="0">
              <a:buNone/>
            </a:pPr>
            <a:r>
              <a:rPr lang="en-US" u="sng" dirty="0" smtClean="0"/>
              <a:t>SITING</a:t>
            </a:r>
            <a:r>
              <a:rPr lang="en-US" dirty="0" smtClean="0"/>
              <a:t> – where the wind farm is located</a:t>
            </a:r>
            <a:endParaRPr lang="en-US" u="sng" dirty="0" smtClean="0"/>
          </a:p>
          <a:p>
            <a:r>
              <a:rPr lang="en-US" dirty="0"/>
              <a:t>Take into consideration </a:t>
            </a:r>
            <a:r>
              <a:rPr lang="en-US" dirty="0" smtClean="0"/>
              <a:t>wildlife presence </a:t>
            </a:r>
            <a:r>
              <a:rPr lang="en-US" dirty="0"/>
              <a:t>in the area – local and migratory </a:t>
            </a:r>
            <a:endParaRPr lang="en-US" dirty="0" smtClean="0"/>
          </a:p>
          <a:p>
            <a:r>
              <a:rPr lang="en-US" dirty="0" smtClean="0"/>
              <a:t>Habitat type – agricultural, </a:t>
            </a:r>
            <a:r>
              <a:rPr lang="en-US" dirty="0" smtClean="0"/>
              <a:t>prairie, </a:t>
            </a:r>
            <a:r>
              <a:rPr lang="en-US" dirty="0" smtClean="0"/>
              <a:t>river, etc.</a:t>
            </a:r>
          </a:p>
          <a:p>
            <a:r>
              <a:rPr lang="en-US" dirty="0"/>
              <a:t>Proximity to: water, </a:t>
            </a:r>
            <a:r>
              <a:rPr lang="en-US" dirty="0" smtClean="0"/>
              <a:t>forest                                                   </a:t>
            </a:r>
            <a:r>
              <a:rPr lang="en-US" dirty="0"/>
              <a:t>edge, ridge top, </a:t>
            </a:r>
            <a:r>
              <a:rPr lang="en-US" dirty="0" smtClean="0"/>
              <a:t>caves, etc.                                                       </a:t>
            </a:r>
          </a:p>
          <a:p>
            <a:endParaRPr lang="en-US" dirty="0" smtClean="0"/>
          </a:p>
          <a:p>
            <a:endParaRPr lang="en-US" dirty="0"/>
          </a:p>
          <a:p>
            <a:pPr marL="0" indent="0">
              <a:buNone/>
            </a:pPr>
            <a:endParaRPr lang="en-US" dirty="0" smtClean="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Ways to Minimize Direct Impacts- </a:t>
            </a:r>
            <a:r>
              <a:rPr lang="en-US" sz="4000" dirty="0" smtClean="0"/>
              <a:t>1</a:t>
            </a:r>
            <a:endParaRPr lang="en-US" sz="4000" dirty="0"/>
          </a:p>
        </p:txBody>
      </p:sp>
      <p:sp>
        <p:nvSpPr>
          <p:cNvPr id="6" name="TextBox 5"/>
          <p:cNvSpPr txBox="1"/>
          <p:nvPr/>
        </p:nvSpPr>
        <p:spPr>
          <a:xfrm>
            <a:off x="5352890" y="6564868"/>
            <a:ext cx="2800510" cy="369332"/>
          </a:xfrm>
          <a:prstGeom prst="rect">
            <a:avLst/>
          </a:prstGeom>
          <a:noFill/>
        </p:spPr>
        <p:txBody>
          <a:bodyPr wrap="none" rtlCol="0">
            <a:spAutoFit/>
          </a:bodyPr>
          <a:lstStyle/>
          <a:p>
            <a:r>
              <a:rPr lang="en-US" dirty="0" smtClean="0"/>
              <a:t>Photo by: Joseph Fontaine.</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600" y="3962400"/>
            <a:ext cx="3556000" cy="2667000"/>
          </a:xfrm>
          <a:prstGeom prst="rect">
            <a:avLst/>
          </a:prstGeom>
          <a:ln>
            <a:solidFill>
              <a:schemeClr val="tx1"/>
            </a:solidFill>
          </a:ln>
        </p:spPr>
      </p:pic>
    </p:spTree>
    <p:extLst>
      <p:ext uri="{BB962C8B-B14F-4D97-AF65-F5344CB8AC3E}">
        <p14:creationId xmlns:p14="http://schemas.microsoft.com/office/powerpoint/2010/main" val="28868547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52286" y="904875"/>
            <a:ext cx="6696314" cy="5162609"/>
          </a:xfrm>
        </p:spPr>
      </p:pic>
      <p:pic>
        <p:nvPicPr>
          <p:cNvPr id="4" name="Picture 2"/>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76200"/>
            <a:ext cx="8458200" cy="1143000"/>
          </a:xfrm>
        </p:spPr>
        <p:txBody>
          <a:bodyPr>
            <a:normAutofit fontScale="90000"/>
          </a:bodyPr>
          <a:lstStyle/>
          <a:p>
            <a:r>
              <a:rPr lang="en-US" dirty="0" smtClean="0"/>
              <a:t>Wind Energy &amp; Nebraska’s Wildlife Map</a:t>
            </a:r>
            <a:endParaRPr lang="en-US" dirty="0"/>
          </a:p>
        </p:txBody>
      </p:sp>
      <p:sp>
        <p:nvSpPr>
          <p:cNvPr id="3" name="TextBox 2"/>
          <p:cNvSpPr txBox="1"/>
          <p:nvPr/>
        </p:nvSpPr>
        <p:spPr>
          <a:xfrm>
            <a:off x="2057400" y="6107016"/>
            <a:ext cx="5029200" cy="523220"/>
          </a:xfrm>
          <a:prstGeom prst="rect">
            <a:avLst/>
          </a:prstGeom>
          <a:noFill/>
        </p:spPr>
        <p:txBody>
          <a:bodyPr wrap="square" rtlCol="0">
            <a:spAutoFit/>
          </a:bodyPr>
          <a:lstStyle/>
          <a:p>
            <a:r>
              <a:rPr lang="en-US" sz="2800" dirty="0" smtClean="0"/>
              <a:t>Use this map to help with siting.</a:t>
            </a:r>
            <a:endParaRPr lang="en-US" sz="2800" dirty="0"/>
          </a:p>
        </p:txBody>
      </p:sp>
    </p:spTree>
    <p:extLst>
      <p:ext uri="{BB962C8B-B14F-4D97-AF65-F5344CB8AC3E}">
        <p14:creationId xmlns:p14="http://schemas.microsoft.com/office/powerpoint/2010/main" val="42256998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86400"/>
          </a:xfrm>
        </p:spPr>
        <p:txBody>
          <a:bodyPr>
            <a:normAutofit lnSpcReduction="10000"/>
          </a:bodyPr>
          <a:lstStyle/>
          <a:p>
            <a:pPr marL="0" indent="0">
              <a:buNone/>
            </a:pPr>
            <a:r>
              <a:rPr lang="en-US" u="sng" dirty="0" smtClean="0"/>
              <a:t>CHANGE OPERATIONS</a:t>
            </a:r>
            <a:endParaRPr lang="en-US" u="sng" dirty="0"/>
          </a:p>
          <a:p>
            <a:r>
              <a:rPr lang="en-US" b="1" dirty="0" smtClean="0"/>
              <a:t>Bats:</a:t>
            </a:r>
          </a:p>
          <a:p>
            <a:pPr lvl="1"/>
            <a:r>
              <a:rPr lang="en-US" dirty="0" smtClean="0"/>
              <a:t>In many places, the </a:t>
            </a:r>
            <a:r>
              <a:rPr lang="en-US" dirty="0"/>
              <a:t>slower </a:t>
            </a:r>
            <a:r>
              <a:rPr lang="en-US" dirty="0" smtClean="0"/>
              <a:t>the wind speed, the more bat deaths</a:t>
            </a:r>
            <a:endParaRPr lang="en-US" sz="2000" dirty="0"/>
          </a:p>
          <a:p>
            <a:pPr lvl="1"/>
            <a:r>
              <a:rPr lang="en-US" dirty="0" smtClean="0"/>
              <a:t>Feather turbine blades so they do not turn unless the wind turbine is producing energy</a:t>
            </a:r>
          </a:p>
          <a:p>
            <a:pPr lvl="1"/>
            <a:r>
              <a:rPr lang="en-US" dirty="0" smtClean="0"/>
              <a:t>Increase the wind speed that the wind turbine uses to start producing energy</a:t>
            </a:r>
          </a:p>
          <a:p>
            <a:r>
              <a:rPr lang="en-US" b="1" dirty="0" smtClean="0"/>
              <a:t>Birds and Bats</a:t>
            </a:r>
            <a:r>
              <a:rPr lang="en-US" dirty="0" smtClean="0"/>
              <a:t>: </a:t>
            </a:r>
          </a:p>
          <a:p>
            <a:pPr lvl="1"/>
            <a:r>
              <a:rPr lang="en-US" dirty="0" smtClean="0"/>
              <a:t>Do not have wind turbines on during peak migration if deaths are </a:t>
            </a:r>
            <a:r>
              <a:rPr lang="en-US" dirty="0" err="1" smtClean="0"/>
              <a:t>occuring</a:t>
            </a:r>
            <a:endParaRPr lang="en-US" dirty="0" smtClean="0"/>
          </a:p>
        </p:txBody>
      </p:sp>
      <p:pic>
        <p:nvPicPr>
          <p:cNvPr id="4"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Ways to Minimize Direct Impacts- </a:t>
            </a:r>
            <a:r>
              <a:rPr lang="en-US" sz="4000" dirty="0" smtClean="0"/>
              <a:t>2</a:t>
            </a:r>
            <a:endParaRPr lang="en-US" sz="4000" dirty="0"/>
          </a:p>
        </p:txBody>
      </p:sp>
    </p:spTree>
    <p:extLst>
      <p:ext uri="{BB962C8B-B14F-4D97-AF65-F5344CB8AC3E}">
        <p14:creationId xmlns:p14="http://schemas.microsoft.com/office/powerpoint/2010/main" val="4231532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00600"/>
          </a:xfrm>
        </p:spPr>
        <p:txBody>
          <a:bodyPr>
            <a:normAutofit/>
          </a:bodyPr>
          <a:lstStyle/>
          <a:p>
            <a:pPr marL="0" indent="0">
              <a:buNone/>
            </a:pPr>
            <a:r>
              <a:rPr lang="en-US" u="sng" dirty="0"/>
              <a:t>ENGINEERED </a:t>
            </a:r>
            <a:r>
              <a:rPr lang="en-US" u="sng" dirty="0" smtClean="0"/>
              <a:t>SOLUTIONS</a:t>
            </a:r>
          </a:p>
          <a:p>
            <a:r>
              <a:rPr lang="en-US" dirty="0" smtClean="0"/>
              <a:t>Use a single pole tower design instead of lattice which may attract birds to perch</a:t>
            </a:r>
          </a:p>
          <a:p>
            <a:r>
              <a:rPr lang="en-US" dirty="0" smtClean="0"/>
              <a:t>Do not use guy wires</a:t>
            </a:r>
          </a:p>
          <a:p>
            <a:r>
              <a:rPr lang="en-US" dirty="0" smtClean="0"/>
              <a:t>Only use lighting when required</a:t>
            </a:r>
          </a:p>
          <a:p>
            <a:r>
              <a:rPr lang="en-US" dirty="0" smtClean="0"/>
              <a:t>Bury transmission </a:t>
            </a:r>
            <a:r>
              <a:rPr lang="en-US" dirty="0" smtClean="0"/>
              <a:t>lines</a:t>
            </a:r>
            <a:endParaRPr lang="en-US" dirty="0" smtClean="0"/>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Ways to Minimize Direct Impacts- 3</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97679"/>
            <a:ext cx="2130433" cy="3550721"/>
          </a:xfrm>
          <a:prstGeom prst="rect">
            <a:avLst/>
          </a:prstGeom>
        </p:spPr>
      </p:pic>
    </p:spTree>
    <p:extLst>
      <p:ext uri="{BB962C8B-B14F-4D97-AF65-F5344CB8AC3E}">
        <p14:creationId xmlns:p14="http://schemas.microsoft.com/office/powerpoint/2010/main" val="40568577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86400"/>
          </a:xfrm>
        </p:spPr>
        <p:txBody>
          <a:bodyPr>
            <a:normAutofit/>
          </a:bodyPr>
          <a:lstStyle/>
          <a:p>
            <a:pPr marL="0" indent="0">
              <a:buNone/>
            </a:pPr>
            <a:r>
              <a:rPr lang="en-US" u="sng" dirty="0" smtClean="0"/>
              <a:t>OTHER SOLUTIONS</a:t>
            </a:r>
            <a:endParaRPr lang="en-US" b="1" dirty="0" smtClean="0"/>
          </a:p>
          <a:p>
            <a:r>
              <a:rPr lang="en-US" b="1" dirty="0" smtClean="0"/>
              <a:t>Color </a:t>
            </a:r>
            <a:r>
              <a:rPr lang="en-US" b="1" dirty="0"/>
              <a:t>of turbines </a:t>
            </a:r>
            <a:r>
              <a:rPr lang="en-US" dirty="0"/>
              <a:t>– one study found that </a:t>
            </a:r>
            <a:r>
              <a:rPr lang="en-US" b="1" dirty="0">
                <a:solidFill>
                  <a:schemeClr val="accent4">
                    <a:lumMod val="75000"/>
                  </a:schemeClr>
                </a:solidFill>
              </a:rPr>
              <a:t>purple</a:t>
            </a:r>
            <a:r>
              <a:rPr lang="en-US" dirty="0"/>
              <a:t> turbines attracted fewer insects and therefore bats </a:t>
            </a:r>
            <a:endParaRPr lang="en-US" dirty="0" smtClean="0"/>
          </a:p>
          <a:p>
            <a:r>
              <a:rPr lang="en-US" sz="3100" b="1" dirty="0" smtClean="0"/>
              <a:t>Deterrents –</a:t>
            </a:r>
            <a:r>
              <a:rPr lang="en-US" sz="3100" dirty="0" smtClean="0"/>
              <a:t>a device that broadcasts ultrasonic noise placed on turbine could cause bats to avoid the area</a:t>
            </a:r>
            <a:endParaRPr lang="en-US" dirty="0"/>
          </a:p>
        </p:txBody>
      </p:sp>
      <p:pic>
        <p:nvPicPr>
          <p:cNvPr id="4"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Ways to Minimize Direct Impacts- </a:t>
            </a:r>
            <a:r>
              <a:rPr lang="en-US" sz="4000" dirty="0" smtClean="0"/>
              <a:t>Bats</a:t>
            </a:r>
            <a:endParaRPr lang="en-US" sz="4000" dirty="0"/>
          </a:p>
        </p:txBody>
      </p:sp>
    </p:spTree>
    <p:extLst>
      <p:ext uri="{BB962C8B-B14F-4D97-AF65-F5344CB8AC3E}">
        <p14:creationId xmlns:p14="http://schemas.microsoft.com/office/powerpoint/2010/main" val="13308186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normAutofit/>
          </a:bodyPr>
          <a:lstStyle/>
          <a:p>
            <a:pPr marL="0" indent="0">
              <a:buNone/>
            </a:pPr>
            <a:endParaRPr lang="en-US" dirty="0"/>
          </a:p>
          <a:p>
            <a:pPr marL="0" indent="0">
              <a:buNone/>
            </a:pPr>
            <a:endParaRPr lang="en-US" dirty="0" smtClean="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6096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6"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Summary Minimizing Impacts</a:t>
            </a:r>
            <a:endParaRPr lang="en-US" dirty="0"/>
          </a:p>
        </p:txBody>
      </p:sp>
      <p:sp>
        <p:nvSpPr>
          <p:cNvPr id="7" name="Content Placeholder 2"/>
          <p:cNvSpPr txBox="1">
            <a:spLocks/>
          </p:cNvSpPr>
          <p:nvPr/>
        </p:nvSpPr>
        <p:spPr>
          <a:xfrm>
            <a:off x="457200" y="1219200"/>
            <a:ext cx="8229600" cy="548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Wind energy developments have the potential to have direct and indirect impacts on wildlife and the environment.</a:t>
            </a:r>
          </a:p>
          <a:p>
            <a:r>
              <a:rPr lang="en-US" dirty="0" smtClean="0"/>
              <a:t>Studies can and have helped provide ways to minimize potential impacts.</a:t>
            </a:r>
          </a:p>
          <a:p>
            <a:r>
              <a:rPr lang="en-US" dirty="0" smtClean="0"/>
              <a:t>By being aware of the potential impacts and working with the natural resource agencies, the siting and operation of wind farms can be in a manner that minimizes impacts.</a:t>
            </a:r>
          </a:p>
          <a:p>
            <a:endParaRPr lang="en-US" dirty="0"/>
          </a:p>
        </p:txBody>
      </p:sp>
    </p:spTree>
    <p:extLst>
      <p:ext uri="{BB962C8B-B14F-4D97-AF65-F5344CB8AC3E}">
        <p14:creationId xmlns:p14="http://schemas.microsoft.com/office/powerpoint/2010/main" val="15269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Questions?</a:t>
            </a:r>
          </a:p>
        </p:txBody>
      </p:sp>
      <p:sp>
        <p:nvSpPr>
          <p:cNvPr id="11" name="TextBox 10"/>
          <p:cNvSpPr txBox="1"/>
          <p:nvPr/>
        </p:nvSpPr>
        <p:spPr>
          <a:xfrm>
            <a:off x="6400800" y="6400800"/>
            <a:ext cx="2187265" cy="369332"/>
          </a:xfrm>
          <a:prstGeom prst="rect">
            <a:avLst/>
          </a:prstGeom>
          <a:noFill/>
        </p:spPr>
        <p:txBody>
          <a:bodyPr wrap="none" rtlCol="0">
            <a:spAutoFit/>
          </a:bodyPr>
          <a:lstStyle/>
          <a:p>
            <a:r>
              <a:rPr lang="en-US" dirty="0" smtClean="0"/>
              <a:t>Photo by: TJ Fontaine</a:t>
            </a:r>
            <a:endParaRPr lang="en-US" dirty="0"/>
          </a:p>
        </p:txBody>
      </p:sp>
      <p:pic>
        <p:nvPicPr>
          <p:cNvPr id="13" name="Content Placeholder 1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7200" y="2266360"/>
            <a:ext cx="8229600" cy="3193643"/>
          </a:xfrm>
          <a:ln>
            <a:solidFill>
              <a:schemeClr val="tx1"/>
            </a:solidFill>
          </a:ln>
        </p:spPr>
      </p:pic>
    </p:spTree>
    <p:extLst>
      <p:ext uri="{BB962C8B-B14F-4D97-AF65-F5344CB8AC3E}">
        <p14:creationId xmlns:p14="http://schemas.microsoft.com/office/powerpoint/2010/main" val="4261258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Modern turbines are </a:t>
            </a:r>
            <a:r>
              <a:rPr lang="en-US" u="sng" dirty="0" smtClean="0"/>
              <a:t>HUGE</a:t>
            </a:r>
            <a:r>
              <a:rPr lang="en-US" dirty="0" smtClean="0"/>
              <a:t> compared to old-school windmills</a:t>
            </a:r>
          </a:p>
          <a:p>
            <a:endParaRPr lang="en-US" dirty="0" smtClean="0"/>
          </a:p>
          <a:p>
            <a:r>
              <a:rPr lang="en-US" u="sng" dirty="0" smtClean="0"/>
              <a:t>Total Height</a:t>
            </a:r>
            <a:r>
              <a:rPr lang="en-US" dirty="0" smtClean="0"/>
              <a:t>: 97 – 150 m (318 – 492 </a:t>
            </a:r>
            <a:r>
              <a:rPr lang="en-US" dirty="0" err="1" smtClean="0"/>
              <a:t>ft</a:t>
            </a:r>
            <a:r>
              <a:rPr lang="en-US" dirty="0" smtClean="0"/>
              <a:t>)</a:t>
            </a:r>
          </a:p>
          <a:p>
            <a:endParaRPr lang="en-US" u="sng" dirty="0"/>
          </a:p>
        </p:txBody>
      </p:sp>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25"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itle 1"/>
          <p:cNvSpPr txBox="1">
            <a:spLocks/>
          </p:cNvSpPr>
          <p:nvPr/>
        </p:nvSpPr>
        <p:spPr>
          <a:xfrm>
            <a:off x="466725"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Wind Turbines</a:t>
            </a:r>
            <a:endParaRPr lang="en-US" dirty="0"/>
          </a:p>
        </p:txBody>
      </p:sp>
      <p:sp>
        <p:nvSpPr>
          <p:cNvPr id="8" name="TextBox 7"/>
          <p:cNvSpPr txBox="1"/>
          <p:nvPr/>
        </p:nvSpPr>
        <p:spPr>
          <a:xfrm>
            <a:off x="0" y="6519446"/>
            <a:ext cx="3545266" cy="338554"/>
          </a:xfrm>
          <a:prstGeom prst="rect">
            <a:avLst/>
          </a:prstGeom>
          <a:noFill/>
        </p:spPr>
        <p:txBody>
          <a:bodyPr wrap="none" rtlCol="0">
            <a:spAutoFit/>
          </a:bodyPr>
          <a:lstStyle/>
          <a:p>
            <a:r>
              <a:rPr lang="en-US" sz="1600" dirty="0" smtClean="0"/>
              <a:t>http://www.aweo.org/windmodels.html</a:t>
            </a:r>
            <a:endParaRPr lang="en-US" sz="1600" dirty="0"/>
          </a:p>
        </p:txBody>
      </p:sp>
    </p:spTree>
    <p:extLst>
      <p:ext uri="{BB962C8B-B14F-4D97-AF65-F5344CB8AC3E}">
        <p14:creationId xmlns:p14="http://schemas.microsoft.com/office/powerpoint/2010/main" val="8070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5490"/>
          <a:stretch/>
        </p:blipFill>
        <p:spPr>
          <a:xfrm>
            <a:off x="1275598" y="-228600"/>
            <a:ext cx="6344402" cy="7148855"/>
          </a:xfrm>
          <a:prstGeom prst="rect">
            <a:avLst/>
          </a:prstGeom>
        </p:spPr>
      </p:pic>
    </p:spTree>
    <p:extLst>
      <p:ext uri="{BB962C8B-B14F-4D97-AF65-F5344CB8AC3E}">
        <p14:creationId xmlns:p14="http://schemas.microsoft.com/office/powerpoint/2010/main" val="1204036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8966" y="2133600"/>
            <a:ext cx="8257359" cy="2971800"/>
          </a:xfrm>
          <a:ln>
            <a:solidFill>
              <a:schemeClr val="tx1"/>
            </a:solidFill>
          </a:ln>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25"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itle 1"/>
          <p:cNvSpPr txBox="1">
            <a:spLocks/>
          </p:cNvSpPr>
          <p:nvPr/>
        </p:nvSpPr>
        <p:spPr>
          <a:xfrm>
            <a:off x="466725"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Wind Turbines</a:t>
            </a:r>
            <a:endParaRPr lang="en-US" dirty="0"/>
          </a:p>
        </p:txBody>
      </p:sp>
      <p:sp>
        <p:nvSpPr>
          <p:cNvPr id="11" name="TextBox 10"/>
          <p:cNvSpPr txBox="1"/>
          <p:nvPr/>
        </p:nvSpPr>
        <p:spPr>
          <a:xfrm>
            <a:off x="2438400" y="6248400"/>
            <a:ext cx="4008790" cy="338554"/>
          </a:xfrm>
          <a:prstGeom prst="rect">
            <a:avLst/>
          </a:prstGeom>
          <a:noFill/>
        </p:spPr>
        <p:txBody>
          <a:bodyPr wrap="none" rtlCol="0">
            <a:spAutoFit/>
          </a:bodyPr>
          <a:lstStyle/>
          <a:p>
            <a:r>
              <a:rPr lang="en-US" sz="1600" dirty="0" smtClean="0"/>
              <a:t>http://www.aweo.org/problemwithwind.html</a:t>
            </a:r>
            <a:endParaRPr lang="en-US" sz="1600" dirty="0"/>
          </a:p>
        </p:txBody>
      </p:sp>
    </p:spTree>
    <p:extLst>
      <p:ext uri="{BB962C8B-B14F-4D97-AF65-F5344CB8AC3E}">
        <p14:creationId xmlns:p14="http://schemas.microsoft.com/office/powerpoint/2010/main" val="1231704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Modern turbines are </a:t>
            </a:r>
            <a:r>
              <a:rPr lang="en-US" u="sng" dirty="0" smtClean="0"/>
              <a:t>HUGE</a:t>
            </a:r>
            <a:r>
              <a:rPr lang="en-US" dirty="0" smtClean="0"/>
              <a:t> compared to old-school windmills</a:t>
            </a:r>
          </a:p>
          <a:p>
            <a:endParaRPr lang="en-US" dirty="0" smtClean="0"/>
          </a:p>
          <a:p>
            <a:r>
              <a:rPr lang="en-US" u="sng" dirty="0" smtClean="0"/>
              <a:t>Total Height</a:t>
            </a:r>
            <a:r>
              <a:rPr lang="en-US" dirty="0" smtClean="0"/>
              <a:t>: 97 – 150 m (318 – 492 </a:t>
            </a:r>
            <a:r>
              <a:rPr lang="en-US" dirty="0" err="1" smtClean="0"/>
              <a:t>ft</a:t>
            </a:r>
            <a:r>
              <a:rPr lang="en-US" dirty="0" smtClean="0"/>
              <a:t>)</a:t>
            </a:r>
          </a:p>
          <a:p>
            <a:r>
              <a:rPr lang="en-US" u="sng" dirty="0" smtClean="0"/>
              <a:t>Blade Length</a:t>
            </a:r>
            <a:r>
              <a:rPr lang="en-US" dirty="0" smtClean="0"/>
              <a:t>: 31 – 56 m (102 – 184 </a:t>
            </a:r>
            <a:r>
              <a:rPr lang="en-US" dirty="0" err="1" smtClean="0"/>
              <a:t>ft</a:t>
            </a:r>
            <a:r>
              <a:rPr lang="en-US" dirty="0" smtClean="0"/>
              <a:t>)</a:t>
            </a:r>
          </a:p>
          <a:p>
            <a:endParaRPr lang="en-US" u="sng" dirty="0"/>
          </a:p>
        </p:txBody>
      </p:sp>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25" y="0"/>
            <a:ext cx="914400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itle 1"/>
          <p:cNvSpPr txBox="1">
            <a:spLocks/>
          </p:cNvSpPr>
          <p:nvPr/>
        </p:nvSpPr>
        <p:spPr>
          <a:xfrm>
            <a:off x="466725"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Wind Turbines</a:t>
            </a:r>
            <a:endParaRPr lang="en-US" dirty="0"/>
          </a:p>
        </p:txBody>
      </p:sp>
      <p:sp>
        <p:nvSpPr>
          <p:cNvPr id="8" name="TextBox 7"/>
          <p:cNvSpPr txBox="1"/>
          <p:nvPr/>
        </p:nvSpPr>
        <p:spPr>
          <a:xfrm>
            <a:off x="0" y="6519446"/>
            <a:ext cx="3545266" cy="338554"/>
          </a:xfrm>
          <a:prstGeom prst="rect">
            <a:avLst/>
          </a:prstGeom>
          <a:noFill/>
        </p:spPr>
        <p:txBody>
          <a:bodyPr wrap="none" rtlCol="0">
            <a:spAutoFit/>
          </a:bodyPr>
          <a:lstStyle/>
          <a:p>
            <a:r>
              <a:rPr lang="en-US" sz="1600" dirty="0" smtClean="0"/>
              <a:t>http://www.aweo.org/windmodels.html</a:t>
            </a:r>
            <a:endParaRPr lang="en-US" sz="1600" dirty="0"/>
          </a:p>
        </p:txBody>
      </p:sp>
    </p:spTree>
    <p:extLst>
      <p:ext uri="{BB962C8B-B14F-4D97-AF65-F5344CB8AC3E}">
        <p14:creationId xmlns:p14="http://schemas.microsoft.com/office/powerpoint/2010/main" val="16944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smres.co.uk/cs.public.upd/article-images/Goldhofer_SPZ_P_3AAA_0599_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0" y="23327"/>
            <a:ext cx="9125339" cy="68440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6497999"/>
            <a:ext cx="6324600" cy="369332"/>
          </a:xfrm>
          <a:prstGeom prst="rect">
            <a:avLst/>
          </a:prstGeom>
          <a:noFill/>
        </p:spPr>
        <p:txBody>
          <a:bodyPr wrap="square" rtlCol="0">
            <a:spAutoFit/>
          </a:bodyPr>
          <a:lstStyle/>
          <a:p>
            <a:r>
              <a:rPr lang="en-US" dirty="0">
                <a:hlinkClick r:id="rId3"/>
              </a:rPr>
              <a:t>www.renewableenergyfocus.com</a:t>
            </a:r>
            <a:endParaRPr lang="en-US" dirty="0"/>
          </a:p>
        </p:txBody>
      </p:sp>
    </p:spTree>
    <p:extLst>
      <p:ext uri="{BB962C8B-B14F-4D97-AF65-F5344CB8AC3E}">
        <p14:creationId xmlns:p14="http://schemas.microsoft.com/office/powerpoint/2010/main" val="62181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2606</TotalTime>
  <Words>2867</Words>
  <Application>Microsoft Office PowerPoint</Application>
  <PresentationFormat>On-screen Show (4:3)</PresentationFormat>
  <Paragraphs>332</Paragraphs>
  <Slides>48</Slides>
  <Notes>28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Wind Energy Development &amp; Wildlife in Nebraska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Wind Energy?</vt:lpstr>
      <vt:lpstr>Nebraska Wind Energy Potential (80m)</vt:lpstr>
      <vt:lpstr>Wind Energy Potential @ 80m</vt:lpstr>
      <vt:lpstr>Installed Wind Power Capacity</vt:lpstr>
      <vt:lpstr>Project – Phase 1</vt:lpstr>
      <vt:lpstr>PowerPoint Presentation</vt:lpstr>
      <vt:lpstr>Phase 1 Discussion</vt:lpstr>
      <vt:lpstr>PowerPoint Presentation</vt:lpstr>
      <vt:lpstr>PowerPoint Presentation</vt:lpstr>
      <vt:lpstr>Laws Protecting Wildlife</vt:lpstr>
      <vt:lpstr>PowerPoint Presentation</vt:lpstr>
      <vt:lpstr>PowerPoint Presentation</vt:lpstr>
      <vt:lpstr>PowerPoint Presentation</vt:lpstr>
      <vt:lpstr>PowerPoint Presentation</vt:lpstr>
      <vt:lpstr>PowerPoint Presentation</vt:lpstr>
      <vt:lpstr>International Migratory Bird Treaty Act </vt:lpstr>
      <vt:lpstr>PowerPoint Presentation</vt:lpstr>
      <vt:lpstr>Potential Impacts of Wind Energy Development on Wildlife</vt:lpstr>
      <vt:lpstr>Potential Impacts to Wildlife</vt:lpstr>
      <vt:lpstr>Wind Energy Potential @ 80m</vt:lpstr>
      <vt:lpstr>Bird Migration Flyways</vt:lpstr>
      <vt:lpstr>Migratory birds in Nebraska</vt:lpstr>
      <vt:lpstr>Wind Energy &amp; Nebraska’s Wildlife Map</vt:lpstr>
      <vt:lpstr>Project – Phase 2</vt:lpstr>
      <vt:lpstr>PowerPoint Presentation</vt:lpstr>
      <vt:lpstr>Nebraska Wind Farms</vt:lpstr>
      <vt:lpstr>Potential Impacts of Wind Energy Development on Wildlife</vt:lpstr>
      <vt:lpstr>PowerPoint Presentation</vt:lpstr>
      <vt:lpstr>Steps to Minimize Impacts</vt:lpstr>
      <vt:lpstr>PowerPoint Presentation</vt:lpstr>
      <vt:lpstr>Wind Energy &amp; Nebraska’s Wildlife Map</vt:lpstr>
      <vt:lpstr>PowerPoint Presentation</vt:lpstr>
      <vt:lpstr>PowerPoint Presentation</vt:lpstr>
      <vt:lpstr>PowerPoint Presentation</vt:lpstr>
      <vt:lpstr>PowerPoint Presentation</vt:lpstr>
      <vt:lpstr>PowerPoint Presentation</vt:lpstr>
    </vt:vector>
  </TitlesOfParts>
  <Company>Univ of Nebraska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 Energy Development &amp; Wildlife in Nebraska</dc:title>
  <dc:creator>SNR</dc:creator>
  <cp:lastModifiedBy>cjezierski</cp:lastModifiedBy>
  <cp:revision>104</cp:revision>
  <cp:lastPrinted>2012-11-15T17:34:11Z</cp:lastPrinted>
  <dcterms:created xsi:type="dcterms:W3CDTF">2011-10-19T16:01:42Z</dcterms:created>
  <dcterms:modified xsi:type="dcterms:W3CDTF">2013-10-04T22:04:51Z</dcterms:modified>
</cp:coreProperties>
</file>